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38" r:id="rId2"/>
    <p:sldId id="537" r:id="rId3"/>
    <p:sldId id="538" r:id="rId4"/>
    <p:sldId id="539" r:id="rId5"/>
    <p:sldId id="514" r:id="rId6"/>
    <p:sldId id="515" r:id="rId7"/>
    <p:sldId id="516" r:id="rId8"/>
    <p:sldId id="519" r:id="rId9"/>
    <p:sldId id="487" r:id="rId10"/>
    <p:sldId id="511" r:id="rId11"/>
    <p:sldId id="510" r:id="rId12"/>
    <p:sldId id="517" r:id="rId13"/>
    <p:sldId id="518" r:id="rId14"/>
    <p:sldId id="520" r:id="rId15"/>
    <p:sldId id="521" r:id="rId16"/>
    <p:sldId id="524" r:id="rId17"/>
    <p:sldId id="523" r:id="rId18"/>
    <p:sldId id="525" r:id="rId19"/>
    <p:sldId id="522" r:id="rId20"/>
    <p:sldId id="529" r:id="rId21"/>
    <p:sldId id="526" r:id="rId22"/>
    <p:sldId id="527" r:id="rId23"/>
    <p:sldId id="530" r:id="rId24"/>
    <p:sldId id="528" r:id="rId25"/>
    <p:sldId id="492" r:id="rId26"/>
    <p:sldId id="452" r:id="rId27"/>
    <p:sldId id="506" r:id="rId28"/>
    <p:sldId id="346" r:id="rId29"/>
    <p:sldId id="531" r:id="rId30"/>
    <p:sldId id="532" r:id="rId31"/>
    <p:sldId id="507" r:id="rId32"/>
    <p:sldId id="508" r:id="rId33"/>
    <p:sldId id="500" r:id="rId34"/>
    <p:sldId id="496" r:id="rId35"/>
    <p:sldId id="497" r:id="rId36"/>
    <p:sldId id="504" r:id="rId37"/>
    <p:sldId id="533" r:id="rId38"/>
    <p:sldId id="534" r:id="rId39"/>
    <p:sldId id="535" r:id="rId40"/>
    <p:sldId id="493" r:id="rId41"/>
    <p:sldId id="536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8"/>
    <a:srgbClr val="010000"/>
    <a:srgbClr val="D3DEFF"/>
    <a:srgbClr val="9B3E00"/>
    <a:srgbClr val="D1EF50"/>
    <a:srgbClr val="1BEAFF"/>
    <a:srgbClr val="46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1297" autoAdjust="0"/>
  </p:normalViewPr>
  <p:slideViewPr>
    <p:cSldViewPr snapToObjects="1">
      <p:cViewPr>
        <p:scale>
          <a:sx n="60" d="100"/>
          <a:sy n="6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B488-2899-44F7-B80B-E8A596B5AC98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CBF3D461-8559-4765-9D59-C12F6510E624}">
      <dgm:prSet phldrT="[Text]" custT="1"/>
      <dgm:spPr/>
      <dgm:t>
        <a:bodyPr/>
        <a:lstStyle/>
        <a:p>
          <a:pPr algn="l"/>
          <a:r>
            <a:rPr lang="id-ID" sz="2400" b="1" dirty="0" smtClean="0"/>
            <a:t>Institut Akuntan Publik Indonesia (IAPI)</a:t>
          </a:r>
          <a:endParaRPr lang="id-ID" sz="2400" b="1" dirty="0"/>
        </a:p>
      </dgm:t>
    </dgm:pt>
    <dgm:pt modelId="{B6D2085A-7351-4D41-B890-7609628EED3B}" type="parTrans" cxnId="{26EE6B7C-AB05-45EC-89DF-45A847657B0E}">
      <dgm:prSet/>
      <dgm:spPr/>
      <dgm:t>
        <a:bodyPr/>
        <a:lstStyle/>
        <a:p>
          <a:endParaRPr lang="id-ID"/>
        </a:p>
      </dgm:t>
    </dgm:pt>
    <dgm:pt modelId="{2923749A-D83C-4C38-A454-006EE0C7D3FA}" type="sibTrans" cxnId="{26EE6B7C-AB05-45EC-89DF-45A847657B0E}">
      <dgm:prSet/>
      <dgm:spPr/>
      <dgm:t>
        <a:bodyPr/>
        <a:lstStyle/>
        <a:p>
          <a:endParaRPr lang="id-ID"/>
        </a:p>
      </dgm:t>
    </dgm:pt>
    <dgm:pt modelId="{035A101F-A060-4066-B591-92ED088537AE}">
      <dgm:prSet phldrT="[Text]" custT="1"/>
      <dgm:spPr/>
      <dgm:t>
        <a:bodyPr/>
        <a:lstStyle/>
        <a:p>
          <a:pPr algn="l"/>
          <a:r>
            <a:rPr lang="id-ID" sz="2400" b="1" dirty="0" smtClean="0"/>
            <a:t>Level Sertfikasi Profesi dalam IAPI:  CAcc, CPAcc dan CCPA </a:t>
          </a:r>
          <a:endParaRPr lang="id-ID" sz="2400" b="1" dirty="0"/>
        </a:p>
      </dgm:t>
    </dgm:pt>
    <dgm:pt modelId="{C75733D8-73C3-4DC2-A5A1-7EDD897C8BAD}" type="parTrans" cxnId="{9965FD58-60F8-49B0-BE27-F8339F6AD8DC}">
      <dgm:prSet/>
      <dgm:spPr/>
      <dgm:t>
        <a:bodyPr/>
        <a:lstStyle/>
        <a:p>
          <a:endParaRPr lang="id-ID"/>
        </a:p>
      </dgm:t>
    </dgm:pt>
    <dgm:pt modelId="{BD565CED-CBFF-4D9B-82F3-02B101C68BFF}" type="sibTrans" cxnId="{9965FD58-60F8-49B0-BE27-F8339F6AD8DC}">
      <dgm:prSet/>
      <dgm:spPr/>
      <dgm:t>
        <a:bodyPr/>
        <a:lstStyle/>
        <a:p>
          <a:endParaRPr lang="id-ID"/>
        </a:p>
      </dgm:t>
    </dgm:pt>
    <dgm:pt modelId="{F41E7B8F-140C-4C22-8B34-480BBA9FC05C}">
      <dgm:prSet phldrT="[Text]" custT="1"/>
      <dgm:spPr/>
      <dgm:t>
        <a:bodyPr/>
        <a:lstStyle/>
        <a:p>
          <a:pPr algn="l"/>
          <a:r>
            <a:rPr lang="id-ID" sz="2400" b="1" dirty="0" smtClean="0"/>
            <a:t>Peluang &amp; Tantangan MEA 2015</a:t>
          </a:r>
          <a:endParaRPr lang="id-ID" sz="2400" b="1" dirty="0"/>
        </a:p>
      </dgm:t>
    </dgm:pt>
    <dgm:pt modelId="{2A25AA7C-9923-4BD5-9398-783B5DC78168}" type="parTrans" cxnId="{3C432CF4-B0BB-4CB9-AD71-3001EA770195}">
      <dgm:prSet/>
      <dgm:spPr/>
      <dgm:t>
        <a:bodyPr/>
        <a:lstStyle/>
        <a:p>
          <a:endParaRPr lang="id-ID"/>
        </a:p>
      </dgm:t>
    </dgm:pt>
    <dgm:pt modelId="{1D2E03BF-D1FA-4410-88F3-564B7C11FDC0}" type="sibTrans" cxnId="{3C432CF4-B0BB-4CB9-AD71-3001EA770195}">
      <dgm:prSet/>
      <dgm:spPr/>
      <dgm:t>
        <a:bodyPr/>
        <a:lstStyle/>
        <a:p>
          <a:endParaRPr lang="id-ID"/>
        </a:p>
      </dgm:t>
    </dgm:pt>
    <dgm:pt modelId="{88B8671A-D805-48D3-8D0A-4B8D56C9EB5F}" type="pres">
      <dgm:prSet presAssocID="{0100B488-2899-44F7-B80B-E8A596B5AC98}" presName="linear" presStyleCnt="0">
        <dgm:presLayoutVars>
          <dgm:dir/>
          <dgm:animLvl val="lvl"/>
          <dgm:resizeHandles val="exact"/>
        </dgm:presLayoutVars>
      </dgm:prSet>
      <dgm:spPr/>
    </dgm:pt>
    <dgm:pt modelId="{3CB6D3E7-7127-434C-AC3D-287487E6DDED}" type="pres">
      <dgm:prSet presAssocID="{CBF3D461-8559-4765-9D59-C12F6510E624}" presName="parentLin" presStyleCnt="0"/>
      <dgm:spPr/>
    </dgm:pt>
    <dgm:pt modelId="{E15D2690-8F0D-4266-8A8E-EC9E3784301A}" type="pres">
      <dgm:prSet presAssocID="{CBF3D461-8559-4765-9D59-C12F6510E62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F6653DA3-A044-491A-9990-E5FB9FEF9502}" type="pres">
      <dgm:prSet presAssocID="{CBF3D461-8559-4765-9D59-C12F6510E62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C9A312-C745-4A14-8E6B-842ACBE774B4}" type="pres">
      <dgm:prSet presAssocID="{CBF3D461-8559-4765-9D59-C12F6510E624}" presName="negativeSpace" presStyleCnt="0"/>
      <dgm:spPr/>
    </dgm:pt>
    <dgm:pt modelId="{1FF6FEAF-AC39-48FC-9E65-22F2E0E23617}" type="pres">
      <dgm:prSet presAssocID="{CBF3D461-8559-4765-9D59-C12F6510E624}" presName="childText" presStyleLbl="conFgAcc1" presStyleIdx="0" presStyleCnt="3">
        <dgm:presLayoutVars>
          <dgm:bulletEnabled val="1"/>
        </dgm:presLayoutVars>
      </dgm:prSet>
      <dgm:spPr/>
    </dgm:pt>
    <dgm:pt modelId="{8115D5BF-4F93-4BF0-B02F-59555B956AE2}" type="pres">
      <dgm:prSet presAssocID="{2923749A-D83C-4C38-A454-006EE0C7D3FA}" presName="spaceBetweenRectangles" presStyleCnt="0"/>
      <dgm:spPr/>
    </dgm:pt>
    <dgm:pt modelId="{2E814F7E-2C50-4AAE-BF62-DFFD97BF5A10}" type="pres">
      <dgm:prSet presAssocID="{F41E7B8F-140C-4C22-8B34-480BBA9FC05C}" presName="parentLin" presStyleCnt="0"/>
      <dgm:spPr/>
    </dgm:pt>
    <dgm:pt modelId="{0B931A9A-6CF0-4960-8CAF-51C9D7CCDDA7}" type="pres">
      <dgm:prSet presAssocID="{F41E7B8F-140C-4C22-8B34-480BBA9FC05C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F1187A5-D77F-4CA2-8AA1-BF6507467B22}" type="pres">
      <dgm:prSet presAssocID="{F41E7B8F-140C-4C22-8B34-480BBA9FC05C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2FA278-1793-460C-8D08-DFA60AA0ADE8}" type="pres">
      <dgm:prSet presAssocID="{F41E7B8F-140C-4C22-8B34-480BBA9FC05C}" presName="negativeSpace" presStyleCnt="0"/>
      <dgm:spPr/>
    </dgm:pt>
    <dgm:pt modelId="{8D4E2C2D-3BCB-4EE5-903D-CBE401F4D185}" type="pres">
      <dgm:prSet presAssocID="{F41E7B8F-140C-4C22-8B34-480BBA9FC05C}" presName="childText" presStyleLbl="conFgAcc1" presStyleIdx="1" presStyleCnt="3">
        <dgm:presLayoutVars>
          <dgm:bulletEnabled val="1"/>
        </dgm:presLayoutVars>
      </dgm:prSet>
      <dgm:spPr/>
    </dgm:pt>
    <dgm:pt modelId="{E06B3592-5603-4F4C-A06C-A31433CDC289}" type="pres">
      <dgm:prSet presAssocID="{1D2E03BF-D1FA-4410-88F3-564B7C11FDC0}" presName="spaceBetweenRectangles" presStyleCnt="0"/>
      <dgm:spPr/>
    </dgm:pt>
    <dgm:pt modelId="{2CFCB018-E27A-4BCA-8590-8863D575830D}" type="pres">
      <dgm:prSet presAssocID="{035A101F-A060-4066-B591-92ED088537AE}" presName="parentLin" presStyleCnt="0"/>
      <dgm:spPr/>
    </dgm:pt>
    <dgm:pt modelId="{0683D2DB-269D-4DE8-8881-41BA09D0556E}" type="pres">
      <dgm:prSet presAssocID="{035A101F-A060-4066-B591-92ED088537AE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D8176AAD-0869-4ABD-9731-8574EA38166A}" type="pres">
      <dgm:prSet presAssocID="{035A101F-A060-4066-B591-92ED088537AE}" presName="parentText" presStyleLbl="node1" presStyleIdx="2" presStyleCnt="3" custScaleX="14113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C182EB-0EE7-4C14-8C98-4827DBC51126}" type="pres">
      <dgm:prSet presAssocID="{035A101F-A060-4066-B591-92ED088537AE}" presName="negativeSpace" presStyleCnt="0"/>
      <dgm:spPr/>
    </dgm:pt>
    <dgm:pt modelId="{1CF0A970-EB53-4272-9EE9-3ECF12724F14}" type="pres">
      <dgm:prSet presAssocID="{035A101F-A060-4066-B591-92ED08853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A0F81A-0062-4322-A45B-4A6EAEEDD149}" type="presOf" srcId="{F41E7B8F-140C-4C22-8B34-480BBA9FC05C}" destId="{BF1187A5-D77F-4CA2-8AA1-BF6507467B22}" srcOrd="1" destOrd="0" presId="urn:microsoft.com/office/officeart/2005/8/layout/list1"/>
    <dgm:cxn modelId="{9965FD58-60F8-49B0-BE27-F8339F6AD8DC}" srcId="{0100B488-2899-44F7-B80B-E8A596B5AC98}" destId="{035A101F-A060-4066-B591-92ED088537AE}" srcOrd="2" destOrd="0" parTransId="{C75733D8-73C3-4DC2-A5A1-7EDD897C8BAD}" sibTransId="{BD565CED-CBFF-4D9B-82F3-02B101C68BFF}"/>
    <dgm:cxn modelId="{C75CFC3C-24AD-466A-84E7-29AF8C97D873}" type="presOf" srcId="{F41E7B8F-140C-4C22-8B34-480BBA9FC05C}" destId="{0B931A9A-6CF0-4960-8CAF-51C9D7CCDDA7}" srcOrd="0" destOrd="0" presId="urn:microsoft.com/office/officeart/2005/8/layout/list1"/>
    <dgm:cxn modelId="{C21B3919-A61B-4BD5-BE5D-491ACAC9CE7D}" type="presOf" srcId="{CBF3D461-8559-4765-9D59-C12F6510E624}" destId="{F6653DA3-A044-491A-9990-E5FB9FEF9502}" srcOrd="1" destOrd="0" presId="urn:microsoft.com/office/officeart/2005/8/layout/list1"/>
    <dgm:cxn modelId="{D0106EA7-27D7-4154-9703-6647D4D836E5}" type="presOf" srcId="{035A101F-A060-4066-B591-92ED088537AE}" destId="{D8176AAD-0869-4ABD-9731-8574EA38166A}" srcOrd="1" destOrd="0" presId="urn:microsoft.com/office/officeart/2005/8/layout/list1"/>
    <dgm:cxn modelId="{3C432CF4-B0BB-4CB9-AD71-3001EA770195}" srcId="{0100B488-2899-44F7-B80B-E8A596B5AC98}" destId="{F41E7B8F-140C-4C22-8B34-480BBA9FC05C}" srcOrd="1" destOrd="0" parTransId="{2A25AA7C-9923-4BD5-9398-783B5DC78168}" sibTransId="{1D2E03BF-D1FA-4410-88F3-564B7C11FDC0}"/>
    <dgm:cxn modelId="{D167D9B5-CEF7-4F5F-8B18-5B7E9759C52A}" type="presOf" srcId="{0100B488-2899-44F7-B80B-E8A596B5AC98}" destId="{88B8671A-D805-48D3-8D0A-4B8D56C9EB5F}" srcOrd="0" destOrd="0" presId="urn:microsoft.com/office/officeart/2005/8/layout/list1"/>
    <dgm:cxn modelId="{A3C071F1-5609-4FD4-8127-11F65EADB579}" type="presOf" srcId="{CBF3D461-8559-4765-9D59-C12F6510E624}" destId="{E15D2690-8F0D-4266-8A8E-EC9E3784301A}" srcOrd="0" destOrd="0" presId="urn:microsoft.com/office/officeart/2005/8/layout/list1"/>
    <dgm:cxn modelId="{33181FF1-D249-4F4B-AE8D-9AEAFF0AD220}" type="presOf" srcId="{035A101F-A060-4066-B591-92ED088537AE}" destId="{0683D2DB-269D-4DE8-8881-41BA09D0556E}" srcOrd="0" destOrd="0" presId="urn:microsoft.com/office/officeart/2005/8/layout/list1"/>
    <dgm:cxn modelId="{26EE6B7C-AB05-45EC-89DF-45A847657B0E}" srcId="{0100B488-2899-44F7-B80B-E8A596B5AC98}" destId="{CBF3D461-8559-4765-9D59-C12F6510E624}" srcOrd="0" destOrd="0" parTransId="{B6D2085A-7351-4D41-B890-7609628EED3B}" sibTransId="{2923749A-D83C-4C38-A454-006EE0C7D3FA}"/>
    <dgm:cxn modelId="{DB0F31D4-2050-471C-AB5E-91D9BA188FBE}" type="presParOf" srcId="{88B8671A-D805-48D3-8D0A-4B8D56C9EB5F}" destId="{3CB6D3E7-7127-434C-AC3D-287487E6DDED}" srcOrd="0" destOrd="0" presId="urn:microsoft.com/office/officeart/2005/8/layout/list1"/>
    <dgm:cxn modelId="{DD37AB32-F500-45DF-8010-34AFC1A22D44}" type="presParOf" srcId="{3CB6D3E7-7127-434C-AC3D-287487E6DDED}" destId="{E15D2690-8F0D-4266-8A8E-EC9E3784301A}" srcOrd="0" destOrd="0" presId="urn:microsoft.com/office/officeart/2005/8/layout/list1"/>
    <dgm:cxn modelId="{C2A72B2A-B583-448B-BB3A-D1A4FE90A891}" type="presParOf" srcId="{3CB6D3E7-7127-434C-AC3D-287487E6DDED}" destId="{F6653DA3-A044-491A-9990-E5FB9FEF9502}" srcOrd="1" destOrd="0" presId="urn:microsoft.com/office/officeart/2005/8/layout/list1"/>
    <dgm:cxn modelId="{A1BA06AA-8C8B-4BCF-81B8-3C95F8B9E946}" type="presParOf" srcId="{88B8671A-D805-48D3-8D0A-4B8D56C9EB5F}" destId="{9FC9A312-C745-4A14-8E6B-842ACBE774B4}" srcOrd="1" destOrd="0" presId="urn:microsoft.com/office/officeart/2005/8/layout/list1"/>
    <dgm:cxn modelId="{EEA0D8D0-868A-4C02-BC6A-A25B4E7B7185}" type="presParOf" srcId="{88B8671A-D805-48D3-8D0A-4B8D56C9EB5F}" destId="{1FF6FEAF-AC39-48FC-9E65-22F2E0E23617}" srcOrd="2" destOrd="0" presId="urn:microsoft.com/office/officeart/2005/8/layout/list1"/>
    <dgm:cxn modelId="{1FF1E4E8-EFD4-4A1A-943A-03F8F61E42F2}" type="presParOf" srcId="{88B8671A-D805-48D3-8D0A-4B8D56C9EB5F}" destId="{8115D5BF-4F93-4BF0-B02F-59555B956AE2}" srcOrd="3" destOrd="0" presId="urn:microsoft.com/office/officeart/2005/8/layout/list1"/>
    <dgm:cxn modelId="{77B1EB22-6215-4CE3-9F35-4F2D3FB4F011}" type="presParOf" srcId="{88B8671A-D805-48D3-8D0A-4B8D56C9EB5F}" destId="{2E814F7E-2C50-4AAE-BF62-DFFD97BF5A10}" srcOrd="4" destOrd="0" presId="urn:microsoft.com/office/officeart/2005/8/layout/list1"/>
    <dgm:cxn modelId="{F2CE4E89-E450-4999-960A-6E703D864CA9}" type="presParOf" srcId="{2E814F7E-2C50-4AAE-BF62-DFFD97BF5A10}" destId="{0B931A9A-6CF0-4960-8CAF-51C9D7CCDDA7}" srcOrd="0" destOrd="0" presId="urn:microsoft.com/office/officeart/2005/8/layout/list1"/>
    <dgm:cxn modelId="{EDDDB930-F44D-4729-A6E9-A8B35C6F45E8}" type="presParOf" srcId="{2E814F7E-2C50-4AAE-BF62-DFFD97BF5A10}" destId="{BF1187A5-D77F-4CA2-8AA1-BF6507467B22}" srcOrd="1" destOrd="0" presId="urn:microsoft.com/office/officeart/2005/8/layout/list1"/>
    <dgm:cxn modelId="{74CB1FD6-6013-402B-BFC7-B1A36F39BD45}" type="presParOf" srcId="{88B8671A-D805-48D3-8D0A-4B8D56C9EB5F}" destId="{E22FA278-1793-460C-8D08-DFA60AA0ADE8}" srcOrd="5" destOrd="0" presId="urn:microsoft.com/office/officeart/2005/8/layout/list1"/>
    <dgm:cxn modelId="{1AA82D07-7E31-420B-9D05-8F34397F1453}" type="presParOf" srcId="{88B8671A-D805-48D3-8D0A-4B8D56C9EB5F}" destId="{8D4E2C2D-3BCB-4EE5-903D-CBE401F4D185}" srcOrd="6" destOrd="0" presId="urn:microsoft.com/office/officeart/2005/8/layout/list1"/>
    <dgm:cxn modelId="{13637B77-B10D-4C18-A2A4-8B65E57FCFAF}" type="presParOf" srcId="{88B8671A-D805-48D3-8D0A-4B8D56C9EB5F}" destId="{E06B3592-5603-4F4C-A06C-A31433CDC289}" srcOrd="7" destOrd="0" presId="urn:microsoft.com/office/officeart/2005/8/layout/list1"/>
    <dgm:cxn modelId="{44976FEA-F785-4497-B86E-1E1687C7F993}" type="presParOf" srcId="{88B8671A-D805-48D3-8D0A-4B8D56C9EB5F}" destId="{2CFCB018-E27A-4BCA-8590-8863D575830D}" srcOrd="8" destOrd="0" presId="urn:microsoft.com/office/officeart/2005/8/layout/list1"/>
    <dgm:cxn modelId="{EC24AE8A-6AD7-4499-B041-F164A81E8C18}" type="presParOf" srcId="{2CFCB018-E27A-4BCA-8590-8863D575830D}" destId="{0683D2DB-269D-4DE8-8881-41BA09D0556E}" srcOrd="0" destOrd="0" presId="urn:microsoft.com/office/officeart/2005/8/layout/list1"/>
    <dgm:cxn modelId="{8D74A8C9-4E60-4312-A167-38F5C14FD89D}" type="presParOf" srcId="{2CFCB018-E27A-4BCA-8590-8863D575830D}" destId="{D8176AAD-0869-4ABD-9731-8574EA38166A}" srcOrd="1" destOrd="0" presId="urn:microsoft.com/office/officeart/2005/8/layout/list1"/>
    <dgm:cxn modelId="{5F079D47-953C-4764-9361-D03347BC5661}" type="presParOf" srcId="{88B8671A-D805-48D3-8D0A-4B8D56C9EB5F}" destId="{93C182EB-0EE7-4C14-8C98-4827DBC51126}" srcOrd="9" destOrd="0" presId="urn:microsoft.com/office/officeart/2005/8/layout/list1"/>
    <dgm:cxn modelId="{87AA6107-57B0-48A4-A141-B60B8D29317E}" type="presParOf" srcId="{88B8671A-D805-48D3-8D0A-4B8D56C9EB5F}" destId="{1CF0A970-EB53-4272-9EE9-3ECF12724F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8C115-196A-4315-8A59-CCD2F584252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78CE5C23-A93E-479B-A6E0-188B13EBF001}">
      <dgm:prSet phldrT="[Text]" custT="1"/>
      <dgm:spPr/>
      <dgm:t>
        <a:bodyPr/>
        <a:lstStyle/>
        <a:p>
          <a:r>
            <a:rPr lang="id-ID" sz="3200" b="1" dirty="0" smtClean="0"/>
            <a:t>IAPI </a:t>
          </a:r>
          <a:endParaRPr lang="id-ID" sz="3200" b="1" dirty="0"/>
        </a:p>
      </dgm:t>
    </dgm:pt>
    <dgm:pt modelId="{7BC2D0A8-FA57-4FC7-8DFE-A3F7478027DE}" type="parTrans" cxnId="{64757359-77BB-4B2D-A06B-A1AD32C513F5}">
      <dgm:prSet/>
      <dgm:spPr/>
      <dgm:t>
        <a:bodyPr/>
        <a:lstStyle/>
        <a:p>
          <a:endParaRPr lang="id-ID"/>
        </a:p>
      </dgm:t>
    </dgm:pt>
    <dgm:pt modelId="{D02CA17B-6AE0-4CE6-9472-9CED93B8368E}" type="sibTrans" cxnId="{64757359-77BB-4B2D-A06B-A1AD32C513F5}">
      <dgm:prSet/>
      <dgm:spPr/>
      <dgm:t>
        <a:bodyPr/>
        <a:lstStyle/>
        <a:p>
          <a:endParaRPr lang="id-ID"/>
        </a:p>
      </dgm:t>
    </dgm:pt>
    <dgm:pt modelId="{B0AE98A5-EEF1-4FB1-A849-DDC2E738DE4F}">
      <dgm:prSet phldrT="[Text]"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IAPI sebagai Asosiasi Profesi Akuntan Publik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 (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APAP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)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 </a:t>
          </a:r>
          <a:r>
            <a:rPr lang="id-ID" sz="2400" noProof="1" smtClean="0">
              <a:latin typeface="Tahoma" pitchFamily="34" charset="0"/>
              <a:cs typeface="Tahoma" pitchFamily="34" charset="0"/>
            </a:rPr>
            <a:t>telah 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berbadan hukum perhimpunan yang disahkan KemenkumHAM</a:t>
          </a:r>
          <a:endParaRPr lang="id-ID" sz="2400" dirty="0"/>
        </a:p>
      </dgm:t>
    </dgm:pt>
    <dgm:pt modelId="{4E559CBA-DA22-4553-9CDD-970B4D7EC2A7}" type="parTrans" cxnId="{56439923-3D35-430A-B47F-45A8977C9318}">
      <dgm:prSet/>
      <dgm:spPr/>
      <dgm:t>
        <a:bodyPr/>
        <a:lstStyle/>
        <a:p>
          <a:endParaRPr lang="id-ID"/>
        </a:p>
      </dgm:t>
    </dgm:pt>
    <dgm:pt modelId="{890EBC75-5750-4749-9162-08E1FA88DE85}" type="sibTrans" cxnId="{56439923-3D35-430A-B47F-45A8977C9318}">
      <dgm:prSet/>
      <dgm:spPr/>
      <dgm:t>
        <a:bodyPr/>
        <a:lstStyle/>
        <a:p>
          <a:endParaRPr lang="id-ID"/>
        </a:p>
      </dgm:t>
    </dgm:pt>
    <dgm:pt modelId="{D60FD475-0FF0-4647-A87A-9943DA44E048}">
      <dgm:prSet phldrT="[Text]" custT="1"/>
      <dgm:spPr/>
      <dgm:t>
        <a:bodyPr/>
        <a:lstStyle/>
        <a:p>
          <a:r>
            <a:rPr lang="id-ID" sz="2800" b="1" dirty="0" smtClean="0"/>
            <a:t>KEANGGOTAAN</a:t>
          </a:r>
          <a:endParaRPr lang="id-ID" sz="2800" b="1" dirty="0"/>
        </a:p>
      </dgm:t>
    </dgm:pt>
    <dgm:pt modelId="{C697DA5F-1A6D-4D23-B7A5-BE2A030C8448}" type="parTrans" cxnId="{FC6BFCAA-BE2B-472B-BB32-B73FD2A0D4D3}">
      <dgm:prSet/>
      <dgm:spPr/>
      <dgm:t>
        <a:bodyPr/>
        <a:lstStyle/>
        <a:p>
          <a:endParaRPr lang="id-ID"/>
        </a:p>
      </dgm:t>
    </dgm:pt>
    <dgm:pt modelId="{956479DD-1503-4175-A5A6-24B8509D3BFA}" type="sibTrans" cxnId="{FC6BFCAA-BE2B-472B-BB32-B73FD2A0D4D3}">
      <dgm:prSet/>
      <dgm:spPr/>
      <dgm:t>
        <a:bodyPr/>
        <a:lstStyle/>
        <a:p>
          <a:endParaRPr lang="id-ID"/>
        </a:p>
      </dgm:t>
    </dgm:pt>
    <dgm:pt modelId="{274A2939-F863-46B2-9D79-7ECEDA158C59}">
      <dgm:prSet phldrT="[Text]"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IAPI/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APAP sebagaimana dimaksud dalam UU No 5/2011 tentang Akuntan Publik beranggotakan:</a:t>
          </a:r>
          <a:endParaRPr lang="id-ID" sz="2400" dirty="0"/>
        </a:p>
      </dgm:t>
    </dgm:pt>
    <dgm:pt modelId="{F035291C-8C6D-496F-91BB-0298444CFAE8}" type="parTrans" cxnId="{584736CF-8FA7-4D3B-A52A-15A11EAF6A4E}">
      <dgm:prSet/>
      <dgm:spPr/>
      <dgm:t>
        <a:bodyPr/>
        <a:lstStyle/>
        <a:p>
          <a:endParaRPr lang="id-ID"/>
        </a:p>
      </dgm:t>
    </dgm:pt>
    <dgm:pt modelId="{DC0DE00A-CA87-4414-AEF8-F9F33960951C}" type="sibTrans" cxnId="{584736CF-8FA7-4D3B-A52A-15A11EAF6A4E}">
      <dgm:prSet/>
      <dgm:spPr/>
      <dgm:t>
        <a:bodyPr/>
        <a:lstStyle/>
        <a:p>
          <a:endParaRPr lang="id-ID"/>
        </a:p>
      </dgm:t>
    </dgm:pt>
    <dgm:pt modelId="{A5A3F8B6-EFBB-417D-B25D-DDB5DA2B593A}">
      <dgm:prSet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Akuntan Publik</a:t>
          </a:r>
          <a:endParaRPr lang="en-US" sz="2400" noProof="1">
            <a:latin typeface="Tahoma" pitchFamily="34" charset="0"/>
            <a:cs typeface="Tahoma" pitchFamily="34" charset="0"/>
          </a:endParaRPr>
        </a:p>
      </dgm:t>
    </dgm:pt>
    <dgm:pt modelId="{5C3AA39B-19E4-4058-B608-2E60882912F4}" type="parTrans" cxnId="{DCA9A58A-BDE6-4C11-A63B-88B75C7BD8C8}">
      <dgm:prSet/>
      <dgm:spPr/>
      <dgm:t>
        <a:bodyPr/>
        <a:lstStyle/>
        <a:p>
          <a:endParaRPr lang="id-ID"/>
        </a:p>
      </dgm:t>
    </dgm:pt>
    <dgm:pt modelId="{2D6597B3-3CC0-461A-9CD9-D0E707319168}" type="sibTrans" cxnId="{DCA9A58A-BDE6-4C11-A63B-88B75C7BD8C8}">
      <dgm:prSet/>
      <dgm:spPr/>
      <dgm:t>
        <a:bodyPr/>
        <a:lstStyle/>
        <a:p>
          <a:endParaRPr lang="id-ID"/>
        </a:p>
      </dgm:t>
    </dgm:pt>
    <dgm:pt modelId="{F675C93B-0271-4045-9C77-076C197CC593}">
      <dgm:prSet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CPA of Indonesia</a:t>
          </a:r>
          <a:endParaRPr lang="en-US" sz="2400" noProof="1">
            <a:latin typeface="Tahoma" pitchFamily="34" charset="0"/>
            <a:cs typeface="Tahoma" pitchFamily="34" charset="0"/>
          </a:endParaRPr>
        </a:p>
      </dgm:t>
    </dgm:pt>
    <dgm:pt modelId="{CD0B8B33-5E19-4D55-ACD6-329E8EFA5486}" type="parTrans" cxnId="{E26927C8-F8A4-4F48-956D-640AC5D95468}">
      <dgm:prSet/>
      <dgm:spPr/>
      <dgm:t>
        <a:bodyPr/>
        <a:lstStyle/>
        <a:p>
          <a:endParaRPr lang="id-ID"/>
        </a:p>
      </dgm:t>
    </dgm:pt>
    <dgm:pt modelId="{BBCD6201-EB68-40DE-8B97-8039EE1F314A}" type="sibTrans" cxnId="{E26927C8-F8A4-4F48-956D-640AC5D95468}">
      <dgm:prSet/>
      <dgm:spPr/>
      <dgm:t>
        <a:bodyPr/>
        <a:lstStyle/>
        <a:p>
          <a:endParaRPr lang="id-ID"/>
        </a:p>
      </dgm:t>
    </dgm:pt>
    <dgm:pt modelId="{18FFA8F1-2459-48C2-A419-45E9C22D8228}">
      <dgm:prSet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Individu lain yang berminat</a:t>
          </a:r>
        </a:p>
      </dgm:t>
    </dgm:pt>
    <dgm:pt modelId="{FC4D7D31-1D50-40A9-AEEF-97559609F8F0}" type="parTrans" cxnId="{5AF25074-5BF1-4D56-9856-CB5A38CD9727}">
      <dgm:prSet/>
      <dgm:spPr/>
      <dgm:t>
        <a:bodyPr/>
        <a:lstStyle/>
        <a:p>
          <a:endParaRPr lang="id-ID"/>
        </a:p>
      </dgm:t>
    </dgm:pt>
    <dgm:pt modelId="{4EAB93BC-A269-4A62-8602-6F4E795E8EE4}" type="sibTrans" cxnId="{5AF25074-5BF1-4D56-9856-CB5A38CD9727}">
      <dgm:prSet/>
      <dgm:spPr/>
      <dgm:t>
        <a:bodyPr/>
        <a:lstStyle/>
        <a:p>
          <a:endParaRPr lang="id-ID"/>
        </a:p>
      </dgm:t>
    </dgm:pt>
    <dgm:pt modelId="{ECF936B8-DC3E-4617-B861-8A1728432F6E}" type="pres">
      <dgm:prSet presAssocID="{B328C115-196A-4315-8A59-CCD2F58425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01216C-DD34-4F5F-BEDF-B3861D5D64B5}" type="pres">
      <dgm:prSet presAssocID="{78CE5C23-A93E-479B-A6E0-188B13EBF0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2C2D1F-F5CA-43A1-9A57-4BE2124C2DD4}" type="pres">
      <dgm:prSet presAssocID="{78CE5C23-A93E-479B-A6E0-188B13EBF0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1A32FE-FCB4-4584-A148-BECA6A9A8358}" type="pres">
      <dgm:prSet presAssocID="{D60FD475-0FF0-4647-A87A-9943DA44E048}" presName="parentText" presStyleLbl="node1" presStyleIdx="1" presStyleCnt="2" custLinFactNeighborX="-2042" custLinFactNeighborY="62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5D7413-FC7B-4495-81E4-D644029C6963}" type="pres">
      <dgm:prSet presAssocID="{D60FD475-0FF0-4647-A87A-9943DA44E04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757359-77BB-4B2D-A06B-A1AD32C513F5}" srcId="{B328C115-196A-4315-8A59-CCD2F5842522}" destId="{78CE5C23-A93E-479B-A6E0-188B13EBF001}" srcOrd="0" destOrd="0" parTransId="{7BC2D0A8-FA57-4FC7-8DFE-A3F7478027DE}" sibTransId="{D02CA17B-6AE0-4CE6-9472-9CED93B8368E}"/>
    <dgm:cxn modelId="{05C86F61-3FA0-42C5-86E9-9EE0A726E30E}" type="presOf" srcId="{274A2939-F863-46B2-9D79-7ECEDA158C59}" destId="{1E5D7413-FC7B-4495-81E4-D644029C6963}" srcOrd="0" destOrd="0" presId="urn:microsoft.com/office/officeart/2005/8/layout/vList2"/>
    <dgm:cxn modelId="{28482656-3975-4A05-AA81-4ED2F6AF8622}" type="presOf" srcId="{F675C93B-0271-4045-9C77-076C197CC593}" destId="{1E5D7413-FC7B-4495-81E4-D644029C6963}" srcOrd="0" destOrd="2" presId="urn:microsoft.com/office/officeart/2005/8/layout/vList2"/>
    <dgm:cxn modelId="{C8E9E44C-B1D3-4071-848F-C2CE1C5778C7}" type="presOf" srcId="{B328C115-196A-4315-8A59-CCD2F5842522}" destId="{ECF936B8-DC3E-4617-B861-8A1728432F6E}" srcOrd="0" destOrd="0" presId="urn:microsoft.com/office/officeart/2005/8/layout/vList2"/>
    <dgm:cxn modelId="{9AE586A8-E5DA-4404-8E1A-A712ED74A5F4}" type="presOf" srcId="{B0AE98A5-EEF1-4FB1-A849-DDC2E738DE4F}" destId="{B12C2D1F-F5CA-43A1-9A57-4BE2124C2DD4}" srcOrd="0" destOrd="0" presId="urn:microsoft.com/office/officeart/2005/8/layout/vList2"/>
    <dgm:cxn modelId="{E7F3B2D3-0CA0-483C-B0FA-3A84B7C89368}" type="presOf" srcId="{A5A3F8B6-EFBB-417D-B25D-DDB5DA2B593A}" destId="{1E5D7413-FC7B-4495-81E4-D644029C6963}" srcOrd="0" destOrd="1" presId="urn:microsoft.com/office/officeart/2005/8/layout/vList2"/>
    <dgm:cxn modelId="{FC6BFCAA-BE2B-472B-BB32-B73FD2A0D4D3}" srcId="{B328C115-196A-4315-8A59-CCD2F5842522}" destId="{D60FD475-0FF0-4647-A87A-9943DA44E048}" srcOrd="1" destOrd="0" parTransId="{C697DA5F-1A6D-4D23-B7A5-BE2A030C8448}" sibTransId="{956479DD-1503-4175-A5A6-24B8509D3BFA}"/>
    <dgm:cxn modelId="{0D8295B3-2112-459D-9C58-839802A8DFC5}" type="presOf" srcId="{D60FD475-0FF0-4647-A87A-9943DA44E048}" destId="{311A32FE-FCB4-4584-A148-BECA6A9A8358}" srcOrd="0" destOrd="0" presId="urn:microsoft.com/office/officeart/2005/8/layout/vList2"/>
    <dgm:cxn modelId="{E26927C8-F8A4-4F48-956D-640AC5D95468}" srcId="{274A2939-F863-46B2-9D79-7ECEDA158C59}" destId="{F675C93B-0271-4045-9C77-076C197CC593}" srcOrd="1" destOrd="0" parTransId="{CD0B8B33-5E19-4D55-ACD6-329E8EFA5486}" sibTransId="{BBCD6201-EB68-40DE-8B97-8039EE1F314A}"/>
    <dgm:cxn modelId="{A285534C-CE65-4DD2-BD78-E3C2078CA561}" type="presOf" srcId="{18FFA8F1-2459-48C2-A419-45E9C22D8228}" destId="{1E5D7413-FC7B-4495-81E4-D644029C6963}" srcOrd="0" destOrd="3" presId="urn:microsoft.com/office/officeart/2005/8/layout/vList2"/>
    <dgm:cxn modelId="{679A8E45-E00C-49FB-9553-9B0598076E88}" type="presOf" srcId="{78CE5C23-A93E-479B-A6E0-188B13EBF001}" destId="{7701216C-DD34-4F5F-BEDF-B3861D5D64B5}" srcOrd="0" destOrd="0" presId="urn:microsoft.com/office/officeart/2005/8/layout/vList2"/>
    <dgm:cxn modelId="{584736CF-8FA7-4D3B-A52A-15A11EAF6A4E}" srcId="{D60FD475-0FF0-4647-A87A-9943DA44E048}" destId="{274A2939-F863-46B2-9D79-7ECEDA158C59}" srcOrd="0" destOrd="0" parTransId="{F035291C-8C6D-496F-91BB-0298444CFAE8}" sibTransId="{DC0DE00A-CA87-4414-AEF8-F9F33960951C}"/>
    <dgm:cxn modelId="{DCA9A58A-BDE6-4C11-A63B-88B75C7BD8C8}" srcId="{274A2939-F863-46B2-9D79-7ECEDA158C59}" destId="{A5A3F8B6-EFBB-417D-B25D-DDB5DA2B593A}" srcOrd="0" destOrd="0" parTransId="{5C3AA39B-19E4-4058-B608-2E60882912F4}" sibTransId="{2D6597B3-3CC0-461A-9CD9-D0E707319168}"/>
    <dgm:cxn modelId="{5AF25074-5BF1-4D56-9856-CB5A38CD9727}" srcId="{274A2939-F863-46B2-9D79-7ECEDA158C59}" destId="{18FFA8F1-2459-48C2-A419-45E9C22D8228}" srcOrd="2" destOrd="0" parTransId="{FC4D7D31-1D50-40A9-AEEF-97559609F8F0}" sibTransId="{4EAB93BC-A269-4A62-8602-6F4E795E8EE4}"/>
    <dgm:cxn modelId="{56439923-3D35-430A-B47F-45A8977C9318}" srcId="{78CE5C23-A93E-479B-A6E0-188B13EBF001}" destId="{B0AE98A5-EEF1-4FB1-A849-DDC2E738DE4F}" srcOrd="0" destOrd="0" parTransId="{4E559CBA-DA22-4553-9CDD-970B4D7EC2A7}" sibTransId="{890EBC75-5750-4749-9162-08E1FA88DE85}"/>
    <dgm:cxn modelId="{D0AD33DC-4D25-4C88-BDCB-7DDF807B385F}" type="presParOf" srcId="{ECF936B8-DC3E-4617-B861-8A1728432F6E}" destId="{7701216C-DD34-4F5F-BEDF-B3861D5D64B5}" srcOrd="0" destOrd="0" presId="urn:microsoft.com/office/officeart/2005/8/layout/vList2"/>
    <dgm:cxn modelId="{A444D998-60E4-49BF-AB22-CAEB894EDEDE}" type="presParOf" srcId="{ECF936B8-DC3E-4617-B861-8A1728432F6E}" destId="{B12C2D1F-F5CA-43A1-9A57-4BE2124C2DD4}" srcOrd="1" destOrd="0" presId="urn:microsoft.com/office/officeart/2005/8/layout/vList2"/>
    <dgm:cxn modelId="{64C98AF2-A023-44BB-A14C-E181B36C52EE}" type="presParOf" srcId="{ECF936B8-DC3E-4617-B861-8A1728432F6E}" destId="{311A32FE-FCB4-4584-A148-BECA6A9A8358}" srcOrd="2" destOrd="0" presId="urn:microsoft.com/office/officeart/2005/8/layout/vList2"/>
    <dgm:cxn modelId="{04505103-B2E4-4F98-9725-B347CFDEF749}" type="presParOf" srcId="{ECF936B8-DC3E-4617-B861-8A1728432F6E}" destId="{1E5D7413-FC7B-4495-81E4-D644029C69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97F2C-E196-4724-97FC-A14347832BE4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B2252D8B-6BDE-4F7D-9464-D13408149DC9}">
      <dgm:prSet phldrT="[Text]" custT="1"/>
      <dgm:spPr/>
      <dgm:t>
        <a:bodyPr/>
        <a:lstStyle/>
        <a:p>
          <a:r>
            <a:rPr lang="id-ID" sz="3200" dirty="0" smtClean="0"/>
            <a:t>Legalitas </a:t>
          </a:r>
          <a:endParaRPr lang="id-ID" sz="3200" dirty="0"/>
        </a:p>
      </dgm:t>
    </dgm:pt>
    <dgm:pt modelId="{E7EC8E31-1BC3-4FC5-BEC9-6F31CA0A2E18}" type="parTrans" cxnId="{7B6EA924-9051-4391-ACD6-A8A059FA0780}">
      <dgm:prSet/>
      <dgm:spPr/>
      <dgm:t>
        <a:bodyPr/>
        <a:lstStyle/>
        <a:p>
          <a:endParaRPr lang="id-ID"/>
        </a:p>
      </dgm:t>
    </dgm:pt>
    <dgm:pt modelId="{D4328E3B-71B2-445F-B949-370ABC8179CA}" type="sibTrans" cxnId="{7B6EA924-9051-4391-ACD6-A8A059FA0780}">
      <dgm:prSet/>
      <dgm:spPr/>
      <dgm:t>
        <a:bodyPr/>
        <a:lstStyle/>
        <a:p>
          <a:endParaRPr lang="id-ID"/>
        </a:p>
      </dgm:t>
    </dgm:pt>
    <dgm:pt modelId="{68CC1860-D5ED-48FF-B4F6-763EF7DCD0A7}">
      <dgm:prSet phldrT="[Text]" custT="1"/>
      <dgm:spPr/>
      <dgm:t>
        <a:bodyPr/>
        <a:lstStyle/>
        <a:p>
          <a:r>
            <a:rPr lang="en-US" sz="2400" noProof="1" smtClean="0">
              <a:latin typeface="Tahoma" pitchFamily="34" charset="0"/>
              <a:cs typeface="Tahoma" pitchFamily="34" charset="0"/>
            </a:rPr>
            <a:t>KMK 443/KMK.01/2011 tanggal 27 Desember 2011 tentang penetapan IAPI sebagai Asosiasi Profesi Akuntan Publik (APAP)</a:t>
          </a:r>
          <a:endParaRPr lang="id-ID" sz="2400" dirty="0"/>
        </a:p>
      </dgm:t>
    </dgm:pt>
    <dgm:pt modelId="{C0357836-9B14-49C5-9771-BB3153C7CF87}" type="parTrans" cxnId="{662D170E-55AA-42B1-B417-EB09E28CD0C5}">
      <dgm:prSet/>
      <dgm:spPr/>
      <dgm:t>
        <a:bodyPr/>
        <a:lstStyle/>
        <a:p>
          <a:endParaRPr lang="id-ID"/>
        </a:p>
      </dgm:t>
    </dgm:pt>
    <dgm:pt modelId="{36D53033-A6AC-420C-AF48-196B71AA7EAF}" type="sibTrans" cxnId="{662D170E-55AA-42B1-B417-EB09E28CD0C5}">
      <dgm:prSet/>
      <dgm:spPr/>
      <dgm:t>
        <a:bodyPr/>
        <a:lstStyle/>
        <a:p>
          <a:endParaRPr lang="id-ID"/>
        </a:p>
      </dgm:t>
    </dgm:pt>
    <dgm:pt modelId="{A484955F-95BC-405B-B3C1-47E3B0927472}">
      <dgm:prSet phldrT="[Text]" custT="1"/>
      <dgm:spPr/>
      <dgm:t>
        <a:bodyPr/>
        <a:lstStyle/>
        <a:p>
          <a:r>
            <a:rPr lang="id-ID" sz="3600" dirty="0" smtClean="0"/>
            <a:t>International Member </a:t>
          </a:r>
          <a:endParaRPr lang="id-ID" sz="3600" dirty="0"/>
        </a:p>
      </dgm:t>
    </dgm:pt>
    <dgm:pt modelId="{CF2AC2A6-6F1B-4B4A-8FA8-5464E59BF900}" type="parTrans" cxnId="{352E1AC3-E04F-41FA-B08E-5818C86B3063}">
      <dgm:prSet/>
      <dgm:spPr/>
      <dgm:t>
        <a:bodyPr/>
        <a:lstStyle/>
        <a:p>
          <a:endParaRPr lang="id-ID"/>
        </a:p>
      </dgm:t>
    </dgm:pt>
    <dgm:pt modelId="{E3FCECC5-9573-4EEA-9E00-2BEDFF9672C1}" type="sibTrans" cxnId="{352E1AC3-E04F-41FA-B08E-5818C86B3063}">
      <dgm:prSet/>
      <dgm:spPr/>
      <dgm:t>
        <a:bodyPr/>
        <a:lstStyle/>
        <a:p>
          <a:endParaRPr lang="id-ID"/>
        </a:p>
      </dgm:t>
    </dgm:pt>
    <dgm:pt modelId="{42F7B9C5-40B1-4098-B566-82189E4D6F20}">
      <dgm:prSet phldrT="[Text]" custT="1"/>
      <dgm:spPr/>
      <dgm:t>
        <a:bodyPr/>
        <a:lstStyle/>
        <a:p>
          <a:r>
            <a:rPr lang="id-ID" sz="2400" noProof="1" smtClean="0">
              <a:latin typeface="Tahoma" pitchFamily="34" charset="0"/>
              <a:cs typeface="Tahoma" pitchFamily="34" charset="0"/>
            </a:rPr>
            <a:t>IAPI telah menjadi </a:t>
          </a:r>
          <a:r>
            <a:rPr lang="en-US" sz="2400" i="1" noProof="1" smtClean="0">
              <a:latin typeface="Tahoma" pitchFamily="34" charset="0"/>
              <a:cs typeface="Tahoma" pitchFamily="34" charset="0"/>
            </a:rPr>
            <a:t>Associate Member 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pada </a:t>
          </a:r>
          <a:r>
            <a:rPr lang="en-US" sz="2400" i="1" noProof="1" smtClean="0">
              <a:latin typeface="Tahoma" pitchFamily="34" charset="0"/>
              <a:cs typeface="Tahoma" pitchFamily="34" charset="0"/>
            </a:rPr>
            <a:t>International Federation of Accountants </a:t>
          </a:r>
          <a:r>
            <a:rPr lang="en-US" sz="2400" noProof="1" smtClean="0">
              <a:latin typeface="Tahoma" pitchFamily="34" charset="0"/>
              <a:cs typeface="Tahoma" pitchFamily="34" charset="0"/>
            </a:rPr>
            <a:t>(IFAC) sejak Nopember 2014</a:t>
          </a:r>
          <a:endParaRPr lang="id-ID" sz="2400" dirty="0"/>
        </a:p>
      </dgm:t>
    </dgm:pt>
    <dgm:pt modelId="{DD7DE642-79D6-49A8-9999-F6169E822885}" type="parTrans" cxnId="{9E2368A2-E007-4108-96A6-39D296F4A85D}">
      <dgm:prSet/>
      <dgm:spPr/>
      <dgm:t>
        <a:bodyPr/>
        <a:lstStyle/>
        <a:p>
          <a:endParaRPr lang="id-ID"/>
        </a:p>
      </dgm:t>
    </dgm:pt>
    <dgm:pt modelId="{FBA16975-A44C-4C49-8FF2-26C5CE6B619B}" type="sibTrans" cxnId="{9E2368A2-E007-4108-96A6-39D296F4A85D}">
      <dgm:prSet/>
      <dgm:spPr/>
      <dgm:t>
        <a:bodyPr/>
        <a:lstStyle/>
        <a:p>
          <a:endParaRPr lang="id-ID"/>
        </a:p>
      </dgm:t>
    </dgm:pt>
    <dgm:pt modelId="{8E4A06EF-7036-4A78-8C92-6EC8611AC50F}" type="pres">
      <dgm:prSet presAssocID="{91A97F2C-E196-4724-97FC-A14347832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9101C9A-22C9-4451-B217-996CAD8E1C43}" type="pres">
      <dgm:prSet presAssocID="{B2252D8B-6BDE-4F7D-9464-D13408149D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C5BFF8-D7FA-405D-B711-687EA5798E38}" type="pres">
      <dgm:prSet presAssocID="{B2252D8B-6BDE-4F7D-9464-D13408149DC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42AEBB-C944-4A9A-A2E8-44EE0729FAB8}" type="pres">
      <dgm:prSet presAssocID="{A484955F-95BC-405B-B3C1-47E3B09274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4FD2E4-7E00-4E1C-8060-7922D19ED2C8}" type="pres">
      <dgm:prSet presAssocID="{A484955F-95BC-405B-B3C1-47E3B092747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784945-32DE-44BD-84B9-DFCFBB22C374}" type="presOf" srcId="{68CC1860-D5ED-48FF-B4F6-763EF7DCD0A7}" destId="{46C5BFF8-D7FA-405D-B711-687EA5798E38}" srcOrd="0" destOrd="0" presId="urn:microsoft.com/office/officeart/2005/8/layout/vList2"/>
    <dgm:cxn modelId="{3DE4684C-3F5E-4EF7-B5BF-4EF40811362B}" type="presOf" srcId="{91A97F2C-E196-4724-97FC-A14347832BE4}" destId="{8E4A06EF-7036-4A78-8C92-6EC8611AC50F}" srcOrd="0" destOrd="0" presId="urn:microsoft.com/office/officeart/2005/8/layout/vList2"/>
    <dgm:cxn modelId="{F5FE7399-953F-4B9A-9DFD-FC0028707040}" type="presOf" srcId="{A484955F-95BC-405B-B3C1-47E3B0927472}" destId="{0242AEBB-C944-4A9A-A2E8-44EE0729FAB8}" srcOrd="0" destOrd="0" presId="urn:microsoft.com/office/officeart/2005/8/layout/vList2"/>
    <dgm:cxn modelId="{352E1AC3-E04F-41FA-B08E-5818C86B3063}" srcId="{91A97F2C-E196-4724-97FC-A14347832BE4}" destId="{A484955F-95BC-405B-B3C1-47E3B0927472}" srcOrd="1" destOrd="0" parTransId="{CF2AC2A6-6F1B-4B4A-8FA8-5464E59BF900}" sibTransId="{E3FCECC5-9573-4EEA-9E00-2BEDFF9672C1}"/>
    <dgm:cxn modelId="{662D170E-55AA-42B1-B417-EB09E28CD0C5}" srcId="{B2252D8B-6BDE-4F7D-9464-D13408149DC9}" destId="{68CC1860-D5ED-48FF-B4F6-763EF7DCD0A7}" srcOrd="0" destOrd="0" parTransId="{C0357836-9B14-49C5-9771-BB3153C7CF87}" sibTransId="{36D53033-A6AC-420C-AF48-196B71AA7EAF}"/>
    <dgm:cxn modelId="{A14BA290-C15B-44B5-AA83-5500538A8DD4}" type="presOf" srcId="{42F7B9C5-40B1-4098-B566-82189E4D6F20}" destId="{944FD2E4-7E00-4E1C-8060-7922D19ED2C8}" srcOrd="0" destOrd="0" presId="urn:microsoft.com/office/officeart/2005/8/layout/vList2"/>
    <dgm:cxn modelId="{7B6EA924-9051-4391-ACD6-A8A059FA0780}" srcId="{91A97F2C-E196-4724-97FC-A14347832BE4}" destId="{B2252D8B-6BDE-4F7D-9464-D13408149DC9}" srcOrd="0" destOrd="0" parTransId="{E7EC8E31-1BC3-4FC5-BEC9-6F31CA0A2E18}" sibTransId="{D4328E3B-71B2-445F-B949-370ABC8179CA}"/>
    <dgm:cxn modelId="{9E2368A2-E007-4108-96A6-39D296F4A85D}" srcId="{A484955F-95BC-405B-B3C1-47E3B0927472}" destId="{42F7B9C5-40B1-4098-B566-82189E4D6F20}" srcOrd="0" destOrd="0" parTransId="{DD7DE642-79D6-49A8-9999-F6169E822885}" sibTransId="{FBA16975-A44C-4C49-8FF2-26C5CE6B619B}"/>
    <dgm:cxn modelId="{F840C462-34E0-4DD2-9116-A581F70683D9}" type="presOf" srcId="{B2252D8B-6BDE-4F7D-9464-D13408149DC9}" destId="{89101C9A-22C9-4451-B217-996CAD8E1C43}" srcOrd="0" destOrd="0" presId="urn:microsoft.com/office/officeart/2005/8/layout/vList2"/>
    <dgm:cxn modelId="{11CAAB0D-A050-4E3E-9FB0-EFDF70193A14}" type="presParOf" srcId="{8E4A06EF-7036-4A78-8C92-6EC8611AC50F}" destId="{89101C9A-22C9-4451-B217-996CAD8E1C43}" srcOrd="0" destOrd="0" presId="urn:microsoft.com/office/officeart/2005/8/layout/vList2"/>
    <dgm:cxn modelId="{8F08C84A-024A-4244-888A-C0884FE87A43}" type="presParOf" srcId="{8E4A06EF-7036-4A78-8C92-6EC8611AC50F}" destId="{46C5BFF8-D7FA-405D-B711-687EA5798E38}" srcOrd="1" destOrd="0" presId="urn:microsoft.com/office/officeart/2005/8/layout/vList2"/>
    <dgm:cxn modelId="{BA42C646-367E-4C9F-AC76-DD04E5784EFF}" type="presParOf" srcId="{8E4A06EF-7036-4A78-8C92-6EC8611AC50F}" destId="{0242AEBB-C944-4A9A-A2E8-44EE0729FAB8}" srcOrd="2" destOrd="0" presId="urn:microsoft.com/office/officeart/2005/8/layout/vList2"/>
    <dgm:cxn modelId="{A4B906E5-321D-4F64-AD08-646494CF22CC}" type="presParOf" srcId="{8E4A06EF-7036-4A78-8C92-6EC8611AC50F}" destId="{944FD2E4-7E00-4E1C-8060-7922D19ED2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CB01F-8009-4B89-92E3-4226E08D6884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FAD01173-893B-44AD-BE4B-690B0E294D9D}">
      <dgm:prSet phldrT="[Text]" custT="1"/>
      <dgm:spPr/>
      <dgm:t>
        <a:bodyPr/>
        <a:lstStyle/>
        <a:p>
          <a:r>
            <a:rPr lang="en-US" sz="2400" b="1" smtClean="0"/>
            <a:t>Ujian profesi akuntan publik</a:t>
          </a:r>
          <a:r>
            <a:rPr lang="id-ID" sz="2400" b="1" smtClean="0"/>
            <a:t> (CPA Exam – STL UPAP)</a:t>
          </a:r>
          <a:endParaRPr lang="id-ID" sz="2400" b="1" dirty="0"/>
        </a:p>
      </dgm:t>
    </dgm:pt>
    <dgm:pt modelId="{9FEC8E38-FE76-4E4A-8C6F-26369194B4B4}" type="parTrans" cxnId="{BC1AADB6-91A4-4E4D-83D5-3FA6BD79A498}">
      <dgm:prSet/>
      <dgm:spPr/>
      <dgm:t>
        <a:bodyPr/>
        <a:lstStyle/>
        <a:p>
          <a:endParaRPr lang="id-ID"/>
        </a:p>
      </dgm:t>
    </dgm:pt>
    <dgm:pt modelId="{A0455435-92D6-447B-BF6F-38D487446C33}" type="sibTrans" cxnId="{BC1AADB6-91A4-4E4D-83D5-3FA6BD79A498}">
      <dgm:prSet/>
      <dgm:spPr/>
      <dgm:t>
        <a:bodyPr/>
        <a:lstStyle/>
        <a:p>
          <a:endParaRPr lang="id-ID"/>
        </a:p>
      </dgm:t>
    </dgm:pt>
    <dgm:pt modelId="{B61B23CE-D6F0-49B7-835F-2F2B933688DF}">
      <dgm:prSet phldrT="[Text]" custT="1"/>
      <dgm:spPr/>
      <dgm:t>
        <a:bodyPr/>
        <a:lstStyle/>
        <a:p>
          <a:r>
            <a:rPr lang="en-US" sz="2400" b="1" dirty="0" err="1" smtClean="0"/>
            <a:t>Penetapan</a:t>
          </a:r>
          <a:r>
            <a:rPr lang="en-US" sz="2400" b="1" dirty="0" smtClean="0"/>
            <a:t> SPAP</a:t>
          </a:r>
          <a:r>
            <a:rPr lang="id-ID" sz="2400" b="1" dirty="0" smtClean="0"/>
            <a:t> (Standar Auditing)</a:t>
          </a:r>
          <a:endParaRPr lang="id-ID" sz="2400" b="1" dirty="0"/>
        </a:p>
      </dgm:t>
    </dgm:pt>
    <dgm:pt modelId="{6ABCD576-D964-4D7D-B03D-E8C9A7A3A76E}" type="parTrans" cxnId="{CBD95507-12A0-4AC0-B72B-12523BE3D7EF}">
      <dgm:prSet/>
      <dgm:spPr/>
      <dgm:t>
        <a:bodyPr/>
        <a:lstStyle/>
        <a:p>
          <a:endParaRPr lang="id-ID"/>
        </a:p>
      </dgm:t>
    </dgm:pt>
    <dgm:pt modelId="{72632873-6B83-420D-80D0-A677BF22CF10}" type="sibTrans" cxnId="{CBD95507-12A0-4AC0-B72B-12523BE3D7EF}">
      <dgm:prSet/>
      <dgm:spPr/>
      <dgm:t>
        <a:bodyPr/>
        <a:lstStyle/>
        <a:p>
          <a:endParaRPr lang="id-ID"/>
        </a:p>
      </dgm:t>
    </dgm:pt>
    <dgm:pt modelId="{00B6A8FA-147C-42FE-A507-FB298C35C598}">
      <dgm:prSet phldrT="[Text]" custT="1"/>
      <dgm:spPr/>
      <dgm:t>
        <a:bodyPr/>
        <a:lstStyle/>
        <a:p>
          <a:r>
            <a:rPr lang="en-US" sz="2400" b="1" dirty="0" err="1" smtClean="0"/>
            <a:t>Pendidikan</a:t>
          </a:r>
          <a:r>
            <a:rPr lang="en-US" sz="2400" b="1" dirty="0" smtClean="0"/>
            <a:t> </a:t>
          </a:r>
          <a:r>
            <a:rPr lang="id-ID" sz="2400" b="1" dirty="0" smtClean="0"/>
            <a:t>P</a:t>
          </a:r>
          <a:r>
            <a:rPr lang="en-US" sz="2400" b="1" dirty="0" err="1" smtClean="0"/>
            <a:t>rofesional</a:t>
          </a:r>
          <a:r>
            <a:rPr lang="en-US" sz="2400" b="1" dirty="0" smtClean="0"/>
            <a:t> </a:t>
          </a:r>
          <a:r>
            <a:rPr lang="id-ID" sz="2400" b="1" dirty="0" smtClean="0"/>
            <a:t>B</a:t>
          </a:r>
          <a:r>
            <a:rPr lang="en-US" sz="2400" b="1" dirty="0" err="1" smtClean="0"/>
            <a:t>erkelanjutan</a:t>
          </a:r>
          <a:r>
            <a:rPr lang="id-ID" sz="2400" b="1" dirty="0" smtClean="0"/>
            <a:t> (PPL)</a:t>
          </a:r>
          <a:endParaRPr lang="id-ID" sz="2400" b="1" dirty="0"/>
        </a:p>
      </dgm:t>
    </dgm:pt>
    <dgm:pt modelId="{5F2805BD-9552-4617-B20C-21F8F6AC2B38}" type="parTrans" cxnId="{0CB9477B-ADC0-43C9-A9E1-55A5A844F0AC}">
      <dgm:prSet/>
      <dgm:spPr/>
      <dgm:t>
        <a:bodyPr/>
        <a:lstStyle/>
        <a:p>
          <a:endParaRPr lang="id-ID"/>
        </a:p>
      </dgm:t>
    </dgm:pt>
    <dgm:pt modelId="{D9A59FF8-31ED-49BC-A374-6CDA6DD46C25}" type="sibTrans" cxnId="{0CB9477B-ADC0-43C9-A9E1-55A5A844F0AC}">
      <dgm:prSet/>
      <dgm:spPr/>
      <dgm:t>
        <a:bodyPr/>
        <a:lstStyle/>
        <a:p>
          <a:endParaRPr lang="id-ID"/>
        </a:p>
      </dgm:t>
    </dgm:pt>
    <dgm:pt modelId="{DD89FC48-7AB8-4170-8FA2-6AC9C253D703}">
      <dgm:prSet phldrT="[Text]" custT="1"/>
      <dgm:spPr/>
      <dgm:t>
        <a:bodyPr/>
        <a:lstStyle/>
        <a:p>
          <a:r>
            <a:rPr lang="en-US" sz="2400" b="1" dirty="0" smtClean="0"/>
            <a:t>Review </a:t>
          </a:r>
          <a:r>
            <a:rPr lang="en-US" sz="2400" b="1" dirty="0" err="1" smtClean="0"/>
            <a:t>mutu</a:t>
          </a:r>
          <a:r>
            <a:rPr lang="en-US" sz="2400" b="1" dirty="0" smtClean="0"/>
            <a:t> </a:t>
          </a:r>
          <a:r>
            <a:rPr lang="id-ID" sz="2400" b="1" dirty="0" smtClean="0"/>
            <a:t>bagi </a:t>
          </a:r>
          <a:r>
            <a:rPr lang="en-US" sz="2400" b="1" dirty="0" err="1" smtClean="0"/>
            <a:t>anggota</a:t>
          </a:r>
          <a:r>
            <a:rPr lang="id-ID" sz="2400" b="1" dirty="0" smtClean="0"/>
            <a:t> IAPI</a:t>
          </a:r>
          <a:endParaRPr lang="id-ID" sz="2400" b="1" dirty="0"/>
        </a:p>
      </dgm:t>
    </dgm:pt>
    <dgm:pt modelId="{09DCC67D-ACCD-41F3-B463-91602086B293}" type="parTrans" cxnId="{038D340F-D2A0-4E50-8979-71E44FB87BE9}">
      <dgm:prSet/>
      <dgm:spPr/>
      <dgm:t>
        <a:bodyPr/>
        <a:lstStyle/>
        <a:p>
          <a:endParaRPr lang="id-ID"/>
        </a:p>
      </dgm:t>
    </dgm:pt>
    <dgm:pt modelId="{0D997D2A-01C9-43BB-9147-49FB1B66B379}" type="sibTrans" cxnId="{038D340F-D2A0-4E50-8979-71E44FB87BE9}">
      <dgm:prSet/>
      <dgm:spPr/>
      <dgm:t>
        <a:bodyPr/>
        <a:lstStyle/>
        <a:p>
          <a:endParaRPr lang="id-ID"/>
        </a:p>
      </dgm:t>
    </dgm:pt>
    <dgm:pt modelId="{CF4E61DD-17F2-464C-AF80-E8850E350394}" type="pres">
      <dgm:prSet presAssocID="{F0DCB01F-8009-4B89-92E3-4226E08D6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0FC4F4-E477-4DFB-A4FA-8006733043CE}" type="pres">
      <dgm:prSet presAssocID="{FAD01173-893B-44AD-BE4B-690B0E294D9D}" presName="parentLin" presStyleCnt="0"/>
      <dgm:spPr/>
      <dgm:t>
        <a:bodyPr/>
        <a:lstStyle/>
        <a:p>
          <a:endParaRPr lang="id-ID"/>
        </a:p>
      </dgm:t>
    </dgm:pt>
    <dgm:pt modelId="{5BC8D464-D308-4304-B13A-8CBEBD5C97D0}" type="pres">
      <dgm:prSet presAssocID="{FAD01173-893B-44AD-BE4B-690B0E294D9D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0CA9B078-1182-47F9-89AD-1D9821C8854C}" type="pres">
      <dgm:prSet presAssocID="{FAD01173-893B-44AD-BE4B-690B0E294D9D}" presName="parentText" presStyleLbl="node1" presStyleIdx="0" presStyleCnt="4" custScaleX="105241" custScaleY="990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C6D1CF-7D01-4D2C-AC02-E38A6672DC41}" type="pres">
      <dgm:prSet presAssocID="{FAD01173-893B-44AD-BE4B-690B0E294D9D}" presName="negativeSpace" presStyleCnt="0"/>
      <dgm:spPr/>
      <dgm:t>
        <a:bodyPr/>
        <a:lstStyle/>
        <a:p>
          <a:endParaRPr lang="id-ID"/>
        </a:p>
      </dgm:t>
    </dgm:pt>
    <dgm:pt modelId="{7EE15132-10D5-4AD4-A23A-41A2572FF5E6}" type="pres">
      <dgm:prSet presAssocID="{FAD01173-893B-44AD-BE4B-690B0E294D9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52BF22-7800-4FB7-A4F0-23C0223D1EE1}" type="pres">
      <dgm:prSet presAssocID="{A0455435-92D6-447B-BF6F-38D487446C33}" presName="spaceBetweenRectangles" presStyleCnt="0"/>
      <dgm:spPr/>
      <dgm:t>
        <a:bodyPr/>
        <a:lstStyle/>
        <a:p>
          <a:endParaRPr lang="id-ID"/>
        </a:p>
      </dgm:t>
    </dgm:pt>
    <dgm:pt modelId="{0B4A7C84-AFAA-45BA-93CF-D63232970703}" type="pres">
      <dgm:prSet presAssocID="{B61B23CE-D6F0-49B7-835F-2F2B933688DF}" presName="parentLin" presStyleCnt="0"/>
      <dgm:spPr/>
      <dgm:t>
        <a:bodyPr/>
        <a:lstStyle/>
        <a:p>
          <a:endParaRPr lang="id-ID"/>
        </a:p>
      </dgm:t>
    </dgm:pt>
    <dgm:pt modelId="{17B1AD64-6E5F-4FC6-9686-A8D91FAA327B}" type="pres">
      <dgm:prSet presAssocID="{B61B23CE-D6F0-49B7-835F-2F2B933688DF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10110FA6-AC99-4164-9A49-52DAD69F409F}" type="pres">
      <dgm:prSet presAssocID="{B61B23CE-D6F0-49B7-835F-2F2B933688DF}" presName="parentText" presStyleLbl="node1" presStyleIdx="1" presStyleCnt="4" custScaleX="10524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367ACF-05A7-46C0-882A-1247BE31A887}" type="pres">
      <dgm:prSet presAssocID="{B61B23CE-D6F0-49B7-835F-2F2B933688DF}" presName="negativeSpace" presStyleCnt="0"/>
      <dgm:spPr/>
      <dgm:t>
        <a:bodyPr/>
        <a:lstStyle/>
        <a:p>
          <a:endParaRPr lang="id-ID"/>
        </a:p>
      </dgm:t>
    </dgm:pt>
    <dgm:pt modelId="{D199D106-A7EB-4E0D-BA52-146A94C5A53F}" type="pres">
      <dgm:prSet presAssocID="{B61B23CE-D6F0-49B7-835F-2F2B933688D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809519-1FEE-4780-84B1-D4AD5FE11C85}" type="pres">
      <dgm:prSet presAssocID="{72632873-6B83-420D-80D0-A677BF22CF10}" presName="spaceBetweenRectangles" presStyleCnt="0"/>
      <dgm:spPr/>
      <dgm:t>
        <a:bodyPr/>
        <a:lstStyle/>
        <a:p>
          <a:endParaRPr lang="id-ID"/>
        </a:p>
      </dgm:t>
    </dgm:pt>
    <dgm:pt modelId="{8610CE51-897D-43A7-A0DD-8EFDAA97D39F}" type="pres">
      <dgm:prSet presAssocID="{00B6A8FA-147C-42FE-A507-FB298C35C598}" presName="parentLin" presStyleCnt="0"/>
      <dgm:spPr/>
      <dgm:t>
        <a:bodyPr/>
        <a:lstStyle/>
        <a:p>
          <a:endParaRPr lang="id-ID"/>
        </a:p>
      </dgm:t>
    </dgm:pt>
    <dgm:pt modelId="{9675D791-42F9-4CC9-ABCD-21DE303D0203}" type="pres">
      <dgm:prSet presAssocID="{00B6A8FA-147C-42FE-A507-FB298C35C598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91D61A0B-30A1-4952-A931-35D5EAD5FF06}" type="pres">
      <dgm:prSet presAssocID="{00B6A8FA-147C-42FE-A507-FB298C35C598}" presName="parentText" presStyleLbl="node1" presStyleIdx="2" presStyleCnt="4" custScaleX="10524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9E89DC-1F45-4395-953D-FDD993B20829}" type="pres">
      <dgm:prSet presAssocID="{00B6A8FA-147C-42FE-A507-FB298C35C598}" presName="negativeSpace" presStyleCnt="0"/>
      <dgm:spPr/>
      <dgm:t>
        <a:bodyPr/>
        <a:lstStyle/>
        <a:p>
          <a:endParaRPr lang="id-ID"/>
        </a:p>
      </dgm:t>
    </dgm:pt>
    <dgm:pt modelId="{F2869E44-71B3-4A27-BD7D-EFBF36C2B451}" type="pres">
      <dgm:prSet presAssocID="{00B6A8FA-147C-42FE-A507-FB298C35C59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08A787-07EA-456A-B277-90C67C119804}" type="pres">
      <dgm:prSet presAssocID="{D9A59FF8-31ED-49BC-A374-6CDA6DD46C25}" presName="spaceBetweenRectangles" presStyleCnt="0"/>
      <dgm:spPr/>
      <dgm:t>
        <a:bodyPr/>
        <a:lstStyle/>
        <a:p>
          <a:endParaRPr lang="id-ID"/>
        </a:p>
      </dgm:t>
    </dgm:pt>
    <dgm:pt modelId="{936B1B8D-13ED-4409-BE78-7280F8021F16}" type="pres">
      <dgm:prSet presAssocID="{DD89FC48-7AB8-4170-8FA2-6AC9C253D703}" presName="parentLin" presStyleCnt="0"/>
      <dgm:spPr/>
      <dgm:t>
        <a:bodyPr/>
        <a:lstStyle/>
        <a:p>
          <a:endParaRPr lang="id-ID"/>
        </a:p>
      </dgm:t>
    </dgm:pt>
    <dgm:pt modelId="{3615E1B7-600C-4A16-9B63-399A2379E7F5}" type="pres">
      <dgm:prSet presAssocID="{DD89FC48-7AB8-4170-8FA2-6AC9C253D703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9C3B9FC4-0BFA-4B21-B57F-D1B864FF923E}" type="pres">
      <dgm:prSet presAssocID="{DD89FC48-7AB8-4170-8FA2-6AC9C253D703}" presName="parentText" presStyleLbl="node1" presStyleIdx="3" presStyleCnt="4" custScaleX="10524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696A93-1C29-4642-96DE-09EB7397FE52}" type="pres">
      <dgm:prSet presAssocID="{DD89FC48-7AB8-4170-8FA2-6AC9C253D703}" presName="negativeSpace" presStyleCnt="0"/>
      <dgm:spPr/>
      <dgm:t>
        <a:bodyPr/>
        <a:lstStyle/>
        <a:p>
          <a:endParaRPr lang="id-ID"/>
        </a:p>
      </dgm:t>
    </dgm:pt>
    <dgm:pt modelId="{CF9E9F27-5329-4D29-B7E3-0894B49D86B7}" type="pres">
      <dgm:prSet presAssocID="{DD89FC48-7AB8-4170-8FA2-6AC9C253D70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45D091-A33A-4B91-A633-7A3F038FF386}" type="presOf" srcId="{F0DCB01F-8009-4B89-92E3-4226E08D6884}" destId="{CF4E61DD-17F2-464C-AF80-E8850E350394}" srcOrd="0" destOrd="0" presId="urn:microsoft.com/office/officeart/2005/8/layout/list1"/>
    <dgm:cxn modelId="{CBD95507-12A0-4AC0-B72B-12523BE3D7EF}" srcId="{F0DCB01F-8009-4B89-92E3-4226E08D6884}" destId="{B61B23CE-D6F0-49B7-835F-2F2B933688DF}" srcOrd="1" destOrd="0" parTransId="{6ABCD576-D964-4D7D-B03D-E8C9A7A3A76E}" sibTransId="{72632873-6B83-420D-80D0-A677BF22CF10}"/>
    <dgm:cxn modelId="{94CB7D61-7A6F-497A-94BA-FA22F70CC6E6}" type="presOf" srcId="{DD89FC48-7AB8-4170-8FA2-6AC9C253D703}" destId="{9C3B9FC4-0BFA-4B21-B57F-D1B864FF923E}" srcOrd="1" destOrd="0" presId="urn:microsoft.com/office/officeart/2005/8/layout/list1"/>
    <dgm:cxn modelId="{43EEE826-E5AD-41AE-9BF6-4E0650FA4EDA}" type="presOf" srcId="{B61B23CE-D6F0-49B7-835F-2F2B933688DF}" destId="{10110FA6-AC99-4164-9A49-52DAD69F409F}" srcOrd="1" destOrd="0" presId="urn:microsoft.com/office/officeart/2005/8/layout/list1"/>
    <dgm:cxn modelId="{D4C573D4-D57B-4653-B98B-E6BF13F44F10}" type="presOf" srcId="{00B6A8FA-147C-42FE-A507-FB298C35C598}" destId="{91D61A0B-30A1-4952-A931-35D5EAD5FF06}" srcOrd="1" destOrd="0" presId="urn:microsoft.com/office/officeart/2005/8/layout/list1"/>
    <dgm:cxn modelId="{C7984F65-C304-4B32-9214-F6D212EE658A}" type="presOf" srcId="{FAD01173-893B-44AD-BE4B-690B0E294D9D}" destId="{0CA9B078-1182-47F9-89AD-1D9821C8854C}" srcOrd="1" destOrd="0" presId="urn:microsoft.com/office/officeart/2005/8/layout/list1"/>
    <dgm:cxn modelId="{FC655A91-589F-4BD2-B9E2-AE34048635BB}" type="presOf" srcId="{FAD01173-893B-44AD-BE4B-690B0E294D9D}" destId="{5BC8D464-D308-4304-B13A-8CBEBD5C97D0}" srcOrd="0" destOrd="0" presId="urn:microsoft.com/office/officeart/2005/8/layout/list1"/>
    <dgm:cxn modelId="{79CBBCF6-B88B-451B-8553-F66313865CF1}" type="presOf" srcId="{00B6A8FA-147C-42FE-A507-FB298C35C598}" destId="{9675D791-42F9-4CC9-ABCD-21DE303D0203}" srcOrd="0" destOrd="0" presId="urn:microsoft.com/office/officeart/2005/8/layout/list1"/>
    <dgm:cxn modelId="{038D340F-D2A0-4E50-8979-71E44FB87BE9}" srcId="{F0DCB01F-8009-4B89-92E3-4226E08D6884}" destId="{DD89FC48-7AB8-4170-8FA2-6AC9C253D703}" srcOrd="3" destOrd="0" parTransId="{09DCC67D-ACCD-41F3-B463-91602086B293}" sibTransId="{0D997D2A-01C9-43BB-9147-49FB1B66B379}"/>
    <dgm:cxn modelId="{0875CCC2-2EB8-4D05-875F-4F49B14DA967}" type="presOf" srcId="{DD89FC48-7AB8-4170-8FA2-6AC9C253D703}" destId="{3615E1B7-600C-4A16-9B63-399A2379E7F5}" srcOrd="0" destOrd="0" presId="urn:microsoft.com/office/officeart/2005/8/layout/list1"/>
    <dgm:cxn modelId="{1B75750D-3437-4920-8281-61DB6B8D403B}" type="presOf" srcId="{B61B23CE-D6F0-49B7-835F-2F2B933688DF}" destId="{17B1AD64-6E5F-4FC6-9686-A8D91FAA327B}" srcOrd="0" destOrd="0" presId="urn:microsoft.com/office/officeart/2005/8/layout/list1"/>
    <dgm:cxn modelId="{BC1AADB6-91A4-4E4D-83D5-3FA6BD79A498}" srcId="{F0DCB01F-8009-4B89-92E3-4226E08D6884}" destId="{FAD01173-893B-44AD-BE4B-690B0E294D9D}" srcOrd="0" destOrd="0" parTransId="{9FEC8E38-FE76-4E4A-8C6F-26369194B4B4}" sibTransId="{A0455435-92D6-447B-BF6F-38D487446C33}"/>
    <dgm:cxn modelId="{0CB9477B-ADC0-43C9-A9E1-55A5A844F0AC}" srcId="{F0DCB01F-8009-4B89-92E3-4226E08D6884}" destId="{00B6A8FA-147C-42FE-A507-FB298C35C598}" srcOrd="2" destOrd="0" parTransId="{5F2805BD-9552-4617-B20C-21F8F6AC2B38}" sibTransId="{D9A59FF8-31ED-49BC-A374-6CDA6DD46C25}"/>
    <dgm:cxn modelId="{A398B506-BAB9-433A-9D24-AC6871181CFB}" type="presParOf" srcId="{CF4E61DD-17F2-464C-AF80-E8850E350394}" destId="{360FC4F4-E477-4DFB-A4FA-8006733043CE}" srcOrd="0" destOrd="0" presId="urn:microsoft.com/office/officeart/2005/8/layout/list1"/>
    <dgm:cxn modelId="{1D2C5EE1-A1DF-4E64-915A-F742B87C70DA}" type="presParOf" srcId="{360FC4F4-E477-4DFB-A4FA-8006733043CE}" destId="{5BC8D464-D308-4304-B13A-8CBEBD5C97D0}" srcOrd="0" destOrd="0" presId="urn:microsoft.com/office/officeart/2005/8/layout/list1"/>
    <dgm:cxn modelId="{57774D7C-BCC4-4B05-8260-3933DB25ED84}" type="presParOf" srcId="{360FC4F4-E477-4DFB-A4FA-8006733043CE}" destId="{0CA9B078-1182-47F9-89AD-1D9821C8854C}" srcOrd="1" destOrd="0" presId="urn:microsoft.com/office/officeart/2005/8/layout/list1"/>
    <dgm:cxn modelId="{4927891E-FF16-4917-92D2-A7ABE0296D1E}" type="presParOf" srcId="{CF4E61DD-17F2-464C-AF80-E8850E350394}" destId="{E8C6D1CF-7D01-4D2C-AC02-E38A6672DC41}" srcOrd="1" destOrd="0" presId="urn:microsoft.com/office/officeart/2005/8/layout/list1"/>
    <dgm:cxn modelId="{89988F51-1E3E-43B1-A677-4ADCD5423A0C}" type="presParOf" srcId="{CF4E61DD-17F2-464C-AF80-E8850E350394}" destId="{7EE15132-10D5-4AD4-A23A-41A2572FF5E6}" srcOrd="2" destOrd="0" presId="urn:microsoft.com/office/officeart/2005/8/layout/list1"/>
    <dgm:cxn modelId="{87FDCC06-5277-4096-81B3-115D079F0854}" type="presParOf" srcId="{CF4E61DD-17F2-464C-AF80-E8850E350394}" destId="{6152BF22-7800-4FB7-A4F0-23C0223D1EE1}" srcOrd="3" destOrd="0" presId="urn:microsoft.com/office/officeart/2005/8/layout/list1"/>
    <dgm:cxn modelId="{E065C75F-1932-4D15-9CE5-310943CCD6FC}" type="presParOf" srcId="{CF4E61DD-17F2-464C-AF80-E8850E350394}" destId="{0B4A7C84-AFAA-45BA-93CF-D63232970703}" srcOrd="4" destOrd="0" presId="urn:microsoft.com/office/officeart/2005/8/layout/list1"/>
    <dgm:cxn modelId="{68AEE150-6123-44BD-9C36-834B8636BCFF}" type="presParOf" srcId="{0B4A7C84-AFAA-45BA-93CF-D63232970703}" destId="{17B1AD64-6E5F-4FC6-9686-A8D91FAA327B}" srcOrd="0" destOrd="0" presId="urn:microsoft.com/office/officeart/2005/8/layout/list1"/>
    <dgm:cxn modelId="{1A8CCEE7-FD4A-4CCF-8018-62BFBE07A4C7}" type="presParOf" srcId="{0B4A7C84-AFAA-45BA-93CF-D63232970703}" destId="{10110FA6-AC99-4164-9A49-52DAD69F409F}" srcOrd="1" destOrd="0" presId="urn:microsoft.com/office/officeart/2005/8/layout/list1"/>
    <dgm:cxn modelId="{CDF6F85B-687A-4D94-A107-238390F80F36}" type="presParOf" srcId="{CF4E61DD-17F2-464C-AF80-E8850E350394}" destId="{DE367ACF-05A7-46C0-882A-1247BE31A887}" srcOrd="5" destOrd="0" presId="urn:microsoft.com/office/officeart/2005/8/layout/list1"/>
    <dgm:cxn modelId="{DB713B4F-21B6-48E3-A482-979D6A2EBE91}" type="presParOf" srcId="{CF4E61DD-17F2-464C-AF80-E8850E350394}" destId="{D199D106-A7EB-4E0D-BA52-146A94C5A53F}" srcOrd="6" destOrd="0" presId="urn:microsoft.com/office/officeart/2005/8/layout/list1"/>
    <dgm:cxn modelId="{07C77B9D-9365-4DBA-B751-6583D297BD00}" type="presParOf" srcId="{CF4E61DD-17F2-464C-AF80-E8850E350394}" destId="{CB809519-1FEE-4780-84B1-D4AD5FE11C85}" srcOrd="7" destOrd="0" presId="urn:microsoft.com/office/officeart/2005/8/layout/list1"/>
    <dgm:cxn modelId="{968871FC-3D38-4A1C-8F2D-2043F8329E71}" type="presParOf" srcId="{CF4E61DD-17F2-464C-AF80-E8850E350394}" destId="{8610CE51-897D-43A7-A0DD-8EFDAA97D39F}" srcOrd="8" destOrd="0" presId="urn:microsoft.com/office/officeart/2005/8/layout/list1"/>
    <dgm:cxn modelId="{9AA95DB9-5BDB-4D0D-AA25-72C3C3D5C143}" type="presParOf" srcId="{8610CE51-897D-43A7-A0DD-8EFDAA97D39F}" destId="{9675D791-42F9-4CC9-ABCD-21DE303D0203}" srcOrd="0" destOrd="0" presId="urn:microsoft.com/office/officeart/2005/8/layout/list1"/>
    <dgm:cxn modelId="{883A344B-909D-43EB-9564-CA2F067A2802}" type="presParOf" srcId="{8610CE51-897D-43A7-A0DD-8EFDAA97D39F}" destId="{91D61A0B-30A1-4952-A931-35D5EAD5FF06}" srcOrd="1" destOrd="0" presId="urn:microsoft.com/office/officeart/2005/8/layout/list1"/>
    <dgm:cxn modelId="{5ED49E12-EAD7-4146-8E82-E6CCCF378142}" type="presParOf" srcId="{CF4E61DD-17F2-464C-AF80-E8850E350394}" destId="{659E89DC-1F45-4395-953D-FDD993B20829}" srcOrd="9" destOrd="0" presId="urn:microsoft.com/office/officeart/2005/8/layout/list1"/>
    <dgm:cxn modelId="{1986DEAE-4151-43DC-B25D-A4C243A39D35}" type="presParOf" srcId="{CF4E61DD-17F2-464C-AF80-E8850E350394}" destId="{F2869E44-71B3-4A27-BD7D-EFBF36C2B451}" srcOrd="10" destOrd="0" presId="urn:microsoft.com/office/officeart/2005/8/layout/list1"/>
    <dgm:cxn modelId="{CD5A9D52-E748-4478-A710-59751886A110}" type="presParOf" srcId="{CF4E61DD-17F2-464C-AF80-E8850E350394}" destId="{4D08A787-07EA-456A-B277-90C67C119804}" srcOrd="11" destOrd="0" presId="urn:microsoft.com/office/officeart/2005/8/layout/list1"/>
    <dgm:cxn modelId="{B49EC271-AAEB-4306-AA4E-23FC36BB141F}" type="presParOf" srcId="{CF4E61DD-17F2-464C-AF80-E8850E350394}" destId="{936B1B8D-13ED-4409-BE78-7280F8021F16}" srcOrd="12" destOrd="0" presId="urn:microsoft.com/office/officeart/2005/8/layout/list1"/>
    <dgm:cxn modelId="{2E8A031E-4192-4F0C-A4EC-83B63A083494}" type="presParOf" srcId="{936B1B8D-13ED-4409-BE78-7280F8021F16}" destId="{3615E1B7-600C-4A16-9B63-399A2379E7F5}" srcOrd="0" destOrd="0" presId="urn:microsoft.com/office/officeart/2005/8/layout/list1"/>
    <dgm:cxn modelId="{1A887C25-A117-4686-8E0F-0F4D6BFF85FD}" type="presParOf" srcId="{936B1B8D-13ED-4409-BE78-7280F8021F16}" destId="{9C3B9FC4-0BFA-4B21-B57F-D1B864FF923E}" srcOrd="1" destOrd="0" presId="urn:microsoft.com/office/officeart/2005/8/layout/list1"/>
    <dgm:cxn modelId="{19B2E414-E3A3-4FEC-8462-939E4B12E19F}" type="presParOf" srcId="{CF4E61DD-17F2-464C-AF80-E8850E350394}" destId="{BA696A93-1C29-4642-96DE-09EB7397FE52}" srcOrd="13" destOrd="0" presId="urn:microsoft.com/office/officeart/2005/8/layout/list1"/>
    <dgm:cxn modelId="{3642B228-AAD8-4365-AF03-C76F3AEF1A16}" type="presParOf" srcId="{CF4E61DD-17F2-464C-AF80-E8850E350394}" destId="{CF9E9F27-5329-4D29-B7E3-0894B49D86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60C42D-ABCB-4DEE-B1C8-4D4288C4A312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</dgm:pt>
    <dgm:pt modelId="{B508C9BF-970B-4858-94F4-6F79177A2647}">
      <dgm:prSet phldrT="[Text]" custT="1"/>
      <dgm:spPr/>
      <dgm:t>
        <a:bodyPr/>
        <a:lstStyle/>
        <a:p>
          <a:r>
            <a:rPr lang="en-US" sz="2400" b="1" dirty="0" err="1" smtClean="0"/>
            <a:t>Memiliki</a:t>
          </a:r>
          <a:r>
            <a:rPr lang="en-US" sz="2400" b="1" dirty="0" smtClean="0"/>
            <a:t> </a:t>
          </a:r>
          <a:r>
            <a:rPr lang="en-US" sz="2400" b="1" dirty="0" err="1" smtClean="0"/>
            <a:t>sertifikat</a:t>
          </a:r>
          <a:r>
            <a:rPr lang="en-US" sz="2400" b="1" dirty="0" smtClean="0"/>
            <a:t> CPA of Indonesia </a:t>
          </a:r>
          <a:r>
            <a:rPr lang="en-US" sz="2400" b="1" dirty="0" err="1" smtClean="0"/>
            <a:t>dari</a:t>
          </a:r>
          <a:r>
            <a:rPr lang="en-US" sz="2400" b="1" dirty="0" smtClean="0"/>
            <a:t> IAPI</a:t>
          </a:r>
          <a:endParaRPr lang="en-US" sz="2400" b="1" dirty="0"/>
        </a:p>
      </dgm:t>
    </dgm:pt>
    <dgm:pt modelId="{3FFE298F-EB3E-4747-8534-6BAF2D3B9C54}" type="parTrans" cxnId="{B389AE41-5AED-4D47-B691-15F71855E863}">
      <dgm:prSet/>
      <dgm:spPr/>
      <dgm:t>
        <a:bodyPr/>
        <a:lstStyle/>
        <a:p>
          <a:endParaRPr lang="en-US"/>
        </a:p>
      </dgm:t>
    </dgm:pt>
    <dgm:pt modelId="{B02166E1-F69A-4C85-91DF-F90DD05C6B52}" type="sibTrans" cxnId="{B389AE41-5AED-4D47-B691-15F71855E863}">
      <dgm:prSet/>
      <dgm:spPr/>
      <dgm:t>
        <a:bodyPr/>
        <a:lstStyle/>
        <a:p>
          <a:endParaRPr lang="en-US"/>
        </a:p>
      </dgm:t>
    </dgm:pt>
    <dgm:pt modelId="{422BD2F0-669B-4909-870C-3CEA82F7B2F8}">
      <dgm:prSet phldrT="[Text]" custT="1"/>
      <dgm:spPr/>
      <dgm:t>
        <a:bodyPr/>
        <a:lstStyle/>
        <a:p>
          <a:r>
            <a:rPr lang="en-US" sz="2000" b="1" dirty="0" err="1" smtClean="0"/>
            <a:t>Pengalaman</a:t>
          </a:r>
          <a:r>
            <a:rPr lang="en-US" sz="2000" b="1" dirty="0" smtClean="0"/>
            <a:t> </a:t>
          </a:r>
          <a:r>
            <a:rPr lang="en-US" sz="2000" b="1" dirty="0" err="1" smtClean="0"/>
            <a:t>Kerja</a:t>
          </a:r>
          <a:r>
            <a:rPr lang="en-US" sz="2000" b="1" dirty="0" smtClean="0"/>
            <a:t> 1000 jam (500 jam </a:t>
          </a:r>
          <a:r>
            <a:rPr lang="en-US" sz="2000" b="1" dirty="0" err="1" smtClean="0"/>
            <a:t>diantaranya</a:t>
          </a:r>
          <a:r>
            <a:rPr lang="en-US" sz="2000" b="1" dirty="0" smtClean="0"/>
            <a:t> </a:t>
          </a:r>
          <a:r>
            <a:rPr lang="en-US" sz="2000" b="1" dirty="0" err="1" smtClean="0"/>
            <a:t>sebagai</a:t>
          </a:r>
          <a:r>
            <a:rPr lang="en-US" sz="2000" b="1" dirty="0" smtClean="0"/>
            <a:t> </a:t>
          </a:r>
          <a:r>
            <a:rPr lang="en-US" sz="2000" b="1" dirty="0" err="1" smtClean="0"/>
            <a:t>ketua</a:t>
          </a:r>
          <a:r>
            <a:rPr lang="en-US" sz="2000" b="1" dirty="0" smtClean="0"/>
            <a:t> </a:t>
          </a:r>
          <a:r>
            <a:rPr lang="en-US" sz="2000" b="1" dirty="0" err="1" smtClean="0"/>
            <a:t>tim</a:t>
          </a:r>
          <a:r>
            <a:rPr lang="en-US" sz="2000" b="1" dirty="0" smtClean="0"/>
            <a:t>) </a:t>
          </a:r>
          <a:r>
            <a:rPr lang="en-US" sz="2000" b="1" dirty="0" err="1" smtClean="0"/>
            <a:t>di</a:t>
          </a:r>
          <a:r>
            <a:rPr lang="en-US" sz="2000" b="1" dirty="0" smtClean="0"/>
            <a:t> Kantor </a:t>
          </a:r>
          <a:r>
            <a:rPr lang="en-US" sz="2000" b="1" dirty="0" err="1" smtClean="0"/>
            <a:t>Akuntan</a:t>
          </a:r>
          <a:r>
            <a:rPr lang="en-US" sz="2000" b="1" dirty="0" smtClean="0"/>
            <a:t> </a:t>
          </a:r>
          <a:r>
            <a:rPr lang="en-US" sz="2000" b="1" dirty="0" err="1" smtClean="0"/>
            <a:t>Publik</a:t>
          </a:r>
          <a:endParaRPr lang="en-US" sz="2000" b="1" dirty="0"/>
        </a:p>
      </dgm:t>
    </dgm:pt>
    <dgm:pt modelId="{0DEE0F34-D192-4E49-A7D1-C117C0491F36}" type="parTrans" cxnId="{1D6BE78A-B998-4269-9105-4C35A36860F0}">
      <dgm:prSet/>
      <dgm:spPr/>
      <dgm:t>
        <a:bodyPr/>
        <a:lstStyle/>
        <a:p>
          <a:endParaRPr lang="en-US"/>
        </a:p>
      </dgm:t>
    </dgm:pt>
    <dgm:pt modelId="{7086262A-D27D-4FEA-BEB6-45F6EC72549B}" type="sibTrans" cxnId="{1D6BE78A-B998-4269-9105-4C35A36860F0}">
      <dgm:prSet/>
      <dgm:spPr/>
      <dgm:t>
        <a:bodyPr/>
        <a:lstStyle/>
        <a:p>
          <a:endParaRPr lang="en-US"/>
        </a:p>
      </dgm:t>
    </dgm:pt>
    <dgm:pt modelId="{651D03F1-86E1-4DB6-A51F-33026086FB09}">
      <dgm:prSet phldrT="[Text]" custT="1"/>
      <dgm:spPr/>
      <dgm:t>
        <a:bodyPr/>
        <a:lstStyle/>
        <a:p>
          <a:r>
            <a:rPr lang="en-US" sz="2000" b="1" dirty="0" err="1" smtClean="0"/>
            <a:t>Ijin</a:t>
          </a:r>
          <a:r>
            <a:rPr lang="en-US" sz="2000" b="1" dirty="0" smtClean="0"/>
            <a:t> </a:t>
          </a:r>
          <a:r>
            <a:rPr lang="en-US" sz="2000" b="1" dirty="0" err="1" smtClean="0"/>
            <a:t>Praktek</a:t>
          </a:r>
          <a:r>
            <a:rPr lang="en-US" sz="2000" b="1" dirty="0" smtClean="0"/>
            <a:t> </a:t>
          </a:r>
          <a:r>
            <a:rPr lang="en-US" sz="2000" b="1" dirty="0" err="1" smtClean="0"/>
            <a:t>dari</a:t>
          </a:r>
          <a:r>
            <a:rPr lang="en-US" sz="2000" b="1" dirty="0" smtClean="0"/>
            <a:t> </a:t>
          </a:r>
          <a:r>
            <a:rPr lang="en-US" sz="2000" b="1" dirty="0" err="1" smtClean="0"/>
            <a:t>Kementerian</a:t>
          </a:r>
          <a:r>
            <a:rPr lang="en-US" sz="2000" b="1" dirty="0" smtClean="0"/>
            <a:t> </a:t>
          </a:r>
          <a:r>
            <a:rPr lang="en-US" sz="2000" b="1" dirty="0" err="1" smtClean="0"/>
            <a:t>Keuangan</a:t>
          </a:r>
          <a:endParaRPr lang="en-US" sz="2000" b="1" dirty="0"/>
        </a:p>
      </dgm:t>
    </dgm:pt>
    <dgm:pt modelId="{B787E93E-8BC6-4D93-BACE-EE5BA8E25F17}" type="parTrans" cxnId="{478C2F2A-F116-439E-812A-E9B48DC0D4B2}">
      <dgm:prSet/>
      <dgm:spPr/>
      <dgm:t>
        <a:bodyPr/>
        <a:lstStyle/>
        <a:p>
          <a:endParaRPr lang="en-US"/>
        </a:p>
      </dgm:t>
    </dgm:pt>
    <dgm:pt modelId="{1ADBA4EE-640B-470C-8962-C7A74F3E5391}" type="sibTrans" cxnId="{478C2F2A-F116-439E-812A-E9B48DC0D4B2}">
      <dgm:prSet/>
      <dgm:spPr/>
      <dgm:t>
        <a:bodyPr/>
        <a:lstStyle/>
        <a:p>
          <a:endParaRPr lang="en-US"/>
        </a:p>
      </dgm:t>
    </dgm:pt>
    <dgm:pt modelId="{C9566048-C09B-41BB-ACA7-85C78C164F3C}" type="pres">
      <dgm:prSet presAssocID="{F360C42D-ABCB-4DEE-B1C8-4D4288C4A312}" presName="CompostProcess" presStyleCnt="0">
        <dgm:presLayoutVars>
          <dgm:dir/>
          <dgm:resizeHandles val="exact"/>
        </dgm:presLayoutVars>
      </dgm:prSet>
      <dgm:spPr/>
    </dgm:pt>
    <dgm:pt modelId="{68AB761F-A09B-46B2-88ED-4CFA086084FE}" type="pres">
      <dgm:prSet presAssocID="{F360C42D-ABCB-4DEE-B1C8-4D4288C4A312}" presName="arrow" presStyleLbl="bgShp" presStyleIdx="0" presStyleCnt="1"/>
      <dgm:spPr/>
    </dgm:pt>
    <dgm:pt modelId="{47AD8481-F91D-455D-89D9-5B9BF6F5E4AA}" type="pres">
      <dgm:prSet presAssocID="{F360C42D-ABCB-4DEE-B1C8-4D4288C4A312}" presName="linearProcess" presStyleCnt="0"/>
      <dgm:spPr/>
    </dgm:pt>
    <dgm:pt modelId="{2657763D-7477-40F2-84ED-5C7D63FB7D05}" type="pres">
      <dgm:prSet presAssocID="{B508C9BF-970B-4858-94F4-6F79177A26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A932-3A8E-4F4A-B679-D9ED43725C16}" type="pres">
      <dgm:prSet presAssocID="{B02166E1-F69A-4C85-91DF-F90DD05C6B52}" presName="sibTrans" presStyleCnt="0"/>
      <dgm:spPr/>
    </dgm:pt>
    <dgm:pt modelId="{1040A682-D06C-4971-8A9D-EFF7C7BFACFB}" type="pres">
      <dgm:prSet presAssocID="{422BD2F0-669B-4909-870C-3CEA82F7B2F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47B8F-279C-4087-993F-7E430610C54F}" type="pres">
      <dgm:prSet presAssocID="{7086262A-D27D-4FEA-BEB6-45F6EC72549B}" presName="sibTrans" presStyleCnt="0"/>
      <dgm:spPr/>
    </dgm:pt>
    <dgm:pt modelId="{1D5EEA41-D120-4397-960D-104A1AAF4E6E}" type="pres">
      <dgm:prSet presAssocID="{651D03F1-86E1-4DB6-A51F-33026086FB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C2F2A-F116-439E-812A-E9B48DC0D4B2}" srcId="{F360C42D-ABCB-4DEE-B1C8-4D4288C4A312}" destId="{651D03F1-86E1-4DB6-A51F-33026086FB09}" srcOrd="2" destOrd="0" parTransId="{B787E93E-8BC6-4D93-BACE-EE5BA8E25F17}" sibTransId="{1ADBA4EE-640B-470C-8962-C7A74F3E5391}"/>
    <dgm:cxn modelId="{1D6BE78A-B998-4269-9105-4C35A36860F0}" srcId="{F360C42D-ABCB-4DEE-B1C8-4D4288C4A312}" destId="{422BD2F0-669B-4909-870C-3CEA82F7B2F8}" srcOrd="1" destOrd="0" parTransId="{0DEE0F34-D192-4E49-A7D1-C117C0491F36}" sibTransId="{7086262A-D27D-4FEA-BEB6-45F6EC72549B}"/>
    <dgm:cxn modelId="{79E88F30-D061-4D1B-A076-0357EF1D66A8}" type="presOf" srcId="{651D03F1-86E1-4DB6-A51F-33026086FB09}" destId="{1D5EEA41-D120-4397-960D-104A1AAF4E6E}" srcOrd="0" destOrd="0" presId="urn:microsoft.com/office/officeart/2005/8/layout/hProcess9"/>
    <dgm:cxn modelId="{85B9F117-32DC-49A4-8E37-3F8DB403E1CA}" type="presOf" srcId="{F360C42D-ABCB-4DEE-B1C8-4D4288C4A312}" destId="{C9566048-C09B-41BB-ACA7-85C78C164F3C}" srcOrd="0" destOrd="0" presId="urn:microsoft.com/office/officeart/2005/8/layout/hProcess9"/>
    <dgm:cxn modelId="{B389AE41-5AED-4D47-B691-15F71855E863}" srcId="{F360C42D-ABCB-4DEE-B1C8-4D4288C4A312}" destId="{B508C9BF-970B-4858-94F4-6F79177A2647}" srcOrd="0" destOrd="0" parTransId="{3FFE298F-EB3E-4747-8534-6BAF2D3B9C54}" sibTransId="{B02166E1-F69A-4C85-91DF-F90DD05C6B52}"/>
    <dgm:cxn modelId="{A21CABBA-E3BD-4B7C-AB3A-B779A029A8C0}" type="presOf" srcId="{422BD2F0-669B-4909-870C-3CEA82F7B2F8}" destId="{1040A682-D06C-4971-8A9D-EFF7C7BFACFB}" srcOrd="0" destOrd="0" presId="urn:microsoft.com/office/officeart/2005/8/layout/hProcess9"/>
    <dgm:cxn modelId="{3E6708FB-73A8-4E11-B924-9B8E3F95D57B}" type="presOf" srcId="{B508C9BF-970B-4858-94F4-6F79177A2647}" destId="{2657763D-7477-40F2-84ED-5C7D63FB7D05}" srcOrd="0" destOrd="0" presId="urn:microsoft.com/office/officeart/2005/8/layout/hProcess9"/>
    <dgm:cxn modelId="{BA5E0F39-2ADF-4254-B611-E62002315132}" type="presParOf" srcId="{C9566048-C09B-41BB-ACA7-85C78C164F3C}" destId="{68AB761F-A09B-46B2-88ED-4CFA086084FE}" srcOrd="0" destOrd="0" presId="urn:microsoft.com/office/officeart/2005/8/layout/hProcess9"/>
    <dgm:cxn modelId="{E721FB40-EC76-44EA-84E3-3ADC277F1C24}" type="presParOf" srcId="{C9566048-C09B-41BB-ACA7-85C78C164F3C}" destId="{47AD8481-F91D-455D-89D9-5B9BF6F5E4AA}" srcOrd="1" destOrd="0" presId="urn:microsoft.com/office/officeart/2005/8/layout/hProcess9"/>
    <dgm:cxn modelId="{575C028C-1D3C-48CD-95D9-D19F206934F7}" type="presParOf" srcId="{47AD8481-F91D-455D-89D9-5B9BF6F5E4AA}" destId="{2657763D-7477-40F2-84ED-5C7D63FB7D05}" srcOrd="0" destOrd="0" presId="urn:microsoft.com/office/officeart/2005/8/layout/hProcess9"/>
    <dgm:cxn modelId="{47242C08-AA8B-45CD-A6C2-807237E0F6EF}" type="presParOf" srcId="{47AD8481-F91D-455D-89D9-5B9BF6F5E4AA}" destId="{A297A932-3A8E-4F4A-B679-D9ED43725C16}" srcOrd="1" destOrd="0" presId="urn:microsoft.com/office/officeart/2005/8/layout/hProcess9"/>
    <dgm:cxn modelId="{E95E219E-E9AC-465D-A004-90AA5CA5147E}" type="presParOf" srcId="{47AD8481-F91D-455D-89D9-5B9BF6F5E4AA}" destId="{1040A682-D06C-4971-8A9D-EFF7C7BFACFB}" srcOrd="2" destOrd="0" presId="urn:microsoft.com/office/officeart/2005/8/layout/hProcess9"/>
    <dgm:cxn modelId="{B8279CB6-9491-4241-A892-D7A83AF9BCD7}" type="presParOf" srcId="{47AD8481-F91D-455D-89D9-5B9BF6F5E4AA}" destId="{F6847B8F-279C-4087-993F-7E430610C54F}" srcOrd="3" destOrd="0" presId="urn:microsoft.com/office/officeart/2005/8/layout/hProcess9"/>
    <dgm:cxn modelId="{1B3DD6F1-515C-4A52-A295-5732053F0DE8}" type="presParOf" srcId="{47AD8481-F91D-455D-89D9-5B9BF6F5E4AA}" destId="{1D5EEA41-D120-4397-960D-104A1AAF4E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716AA-F31A-4419-92CF-3154751E62B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3BF9EA42-E8F4-4B1C-B37B-1E120C6D3298}">
      <dgm:prSet phldrT="[Text]" custT="1"/>
      <dgm:spPr/>
      <dgm:t>
        <a:bodyPr/>
        <a:lstStyle/>
        <a:p>
          <a:r>
            <a:rPr lang="id-ID" sz="3200" dirty="0" smtClean="0"/>
            <a:t>Bentuk Ujian:</a:t>
          </a:r>
          <a:endParaRPr lang="id-ID" sz="3200" dirty="0"/>
        </a:p>
      </dgm:t>
    </dgm:pt>
    <dgm:pt modelId="{76BBD8F6-659E-44BB-AD79-DCCA479390AF}" type="parTrans" cxnId="{EA4E5A68-C8D6-4A0C-84D4-D8174BD7D475}">
      <dgm:prSet/>
      <dgm:spPr/>
      <dgm:t>
        <a:bodyPr/>
        <a:lstStyle/>
        <a:p>
          <a:endParaRPr lang="id-ID"/>
        </a:p>
      </dgm:t>
    </dgm:pt>
    <dgm:pt modelId="{5F0A176E-7F00-4F80-AD51-8D66DFEE8DA2}" type="sibTrans" cxnId="{EA4E5A68-C8D6-4A0C-84D4-D8174BD7D475}">
      <dgm:prSet/>
      <dgm:spPr/>
      <dgm:t>
        <a:bodyPr/>
        <a:lstStyle/>
        <a:p>
          <a:endParaRPr lang="id-ID"/>
        </a:p>
      </dgm:t>
    </dgm:pt>
    <dgm:pt modelId="{ABF38600-A662-4415-9A0A-390549FCA5B2}">
      <dgm:prSet phldrT="[Text]" custT="1"/>
      <dgm:spPr/>
      <dgm:t>
        <a:bodyPr/>
        <a:lstStyle/>
        <a:p>
          <a:r>
            <a:rPr lang="id-ID" sz="2800" dirty="0" smtClean="0"/>
            <a:t>Tempat CPA T</a:t>
          </a:r>
          <a:r>
            <a:rPr lang="en-US" sz="2800" dirty="0" err="1" smtClean="0"/>
            <a:t>esting</a:t>
          </a:r>
          <a:r>
            <a:rPr lang="en-US" sz="2800" dirty="0" smtClean="0"/>
            <a:t> </a:t>
          </a:r>
          <a:r>
            <a:rPr lang="id-ID" sz="2800" dirty="0" smtClean="0"/>
            <a:t>C</a:t>
          </a:r>
          <a:r>
            <a:rPr lang="en-US" sz="2800" dirty="0" smtClean="0"/>
            <a:t>enter</a:t>
          </a:r>
          <a:r>
            <a:rPr lang="id-ID" sz="2800" dirty="0" smtClean="0"/>
            <a:t> </a:t>
          </a:r>
          <a:r>
            <a:rPr lang="en-US" sz="3200" dirty="0" smtClean="0"/>
            <a:t>:</a:t>
          </a:r>
          <a:endParaRPr lang="id-ID" sz="3200" dirty="0"/>
        </a:p>
      </dgm:t>
    </dgm:pt>
    <dgm:pt modelId="{505E52C9-8CFD-4B9F-9568-268EF13BBFB1}" type="parTrans" cxnId="{7B8C8EDA-7A6D-4317-AEA3-523FD47C48FB}">
      <dgm:prSet/>
      <dgm:spPr/>
      <dgm:t>
        <a:bodyPr/>
        <a:lstStyle/>
        <a:p>
          <a:endParaRPr lang="id-ID"/>
        </a:p>
      </dgm:t>
    </dgm:pt>
    <dgm:pt modelId="{3546AB95-4777-4AAE-918C-B770ED07F835}" type="sibTrans" cxnId="{7B8C8EDA-7A6D-4317-AEA3-523FD47C48FB}">
      <dgm:prSet/>
      <dgm:spPr/>
      <dgm:t>
        <a:bodyPr/>
        <a:lstStyle/>
        <a:p>
          <a:endParaRPr lang="id-ID"/>
        </a:p>
      </dgm:t>
    </dgm:pt>
    <dgm:pt modelId="{FD6D9DC4-DC8B-4932-BA69-67DE4CDC1F20}">
      <dgm:prSet custT="1"/>
      <dgm:spPr/>
      <dgm:t>
        <a:bodyPr/>
        <a:lstStyle/>
        <a:p>
          <a:r>
            <a:rPr lang="en-US" sz="2400" i="1" dirty="0" smtClean="0"/>
            <a:t>Online examination</a:t>
          </a:r>
          <a:r>
            <a:rPr lang="id-ID" sz="2400" i="1" dirty="0" smtClean="0"/>
            <a:t>, </a:t>
          </a:r>
          <a:r>
            <a:rPr lang="id-ID" sz="2400" i="0" dirty="0" smtClean="0"/>
            <a:t>dan ujian bisa memilih waktu sesuai keinginan peserta ujian CPA</a:t>
          </a:r>
        </a:p>
      </dgm:t>
    </dgm:pt>
    <dgm:pt modelId="{C4D19F56-3787-43CD-8E91-B904BD424C45}" type="parTrans" cxnId="{6B002CDE-BB8E-4249-8993-D28861B66050}">
      <dgm:prSet/>
      <dgm:spPr/>
      <dgm:t>
        <a:bodyPr/>
        <a:lstStyle/>
        <a:p>
          <a:endParaRPr lang="id-ID"/>
        </a:p>
      </dgm:t>
    </dgm:pt>
    <dgm:pt modelId="{A0CE3AA0-795F-4C20-A46C-8EB969E67BC2}" type="sibTrans" cxnId="{6B002CDE-BB8E-4249-8993-D28861B66050}">
      <dgm:prSet/>
      <dgm:spPr/>
      <dgm:t>
        <a:bodyPr/>
        <a:lstStyle/>
        <a:p>
          <a:endParaRPr lang="id-ID"/>
        </a:p>
      </dgm:t>
    </dgm:pt>
    <dgm:pt modelId="{24F1FC2B-59B5-4B1D-931C-D69A7A2BC6BC}">
      <dgm:prSet phldrT="[Text]" custT="1"/>
      <dgm:spPr/>
      <dgm:t>
        <a:bodyPr/>
        <a:lstStyle/>
        <a:p>
          <a:r>
            <a:rPr lang="en-US" sz="2000" dirty="0" smtClean="0"/>
            <a:t>Jakarta</a:t>
          </a:r>
          <a:r>
            <a:rPr lang="id-ID" sz="2000" dirty="0" smtClean="0"/>
            <a:t> (IAPI Senopati, UI Salemba &amp; Depok)</a:t>
          </a:r>
          <a:r>
            <a:rPr lang="en-US" sz="2000" dirty="0" smtClean="0"/>
            <a:t>, </a:t>
          </a:r>
          <a:endParaRPr lang="id-ID" sz="2000" dirty="0"/>
        </a:p>
      </dgm:t>
    </dgm:pt>
    <dgm:pt modelId="{8435E339-6B5C-45EF-86D9-5BE2267AA634}" type="sibTrans" cxnId="{C230D7A8-4D2E-465E-B0E4-6997E0AA4049}">
      <dgm:prSet/>
      <dgm:spPr/>
    </dgm:pt>
    <dgm:pt modelId="{214AEF49-EE83-4E87-8A0E-7E3A16B8757D}" type="parTrans" cxnId="{C230D7A8-4D2E-465E-B0E4-6997E0AA4049}">
      <dgm:prSet/>
      <dgm:spPr/>
    </dgm:pt>
    <dgm:pt modelId="{FA014BE3-54B7-4F9A-AB26-EF365BE7F014}">
      <dgm:prSet phldrT="[Text]" custT="1"/>
      <dgm:spPr/>
      <dgm:t>
        <a:bodyPr/>
        <a:lstStyle/>
        <a:p>
          <a:r>
            <a:rPr lang="en-US" sz="2000" dirty="0" smtClean="0"/>
            <a:t>Surabaya</a:t>
          </a:r>
          <a:r>
            <a:rPr lang="id-ID" sz="2000" dirty="0" smtClean="0"/>
            <a:t> (STESIA)</a:t>
          </a:r>
          <a:r>
            <a:rPr lang="en-US" sz="2000" dirty="0" smtClean="0"/>
            <a:t>, </a:t>
          </a:r>
          <a:endParaRPr lang="id-ID" sz="2000" dirty="0"/>
        </a:p>
      </dgm:t>
    </dgm:pt>
    <dgm:pt modelId="{A8ACC682-E776-4A31-B7EB-9D86411D4DFA}" type="parTrans" cxnId="{03D96609-F5E6-4BA2-B3E7-01A1CFCB5B37}">
      <dgm:prSet/>
      <dgm:spPr/>
    </dgm:pt>
    <dgm:pt modelId="{1FF6FD75-E3AA-4284-BB0C-F8303037DE9E}" type="sibTrans" cxnId="{03D96609-F5E6-4BA2-B3E7-01A1CFCB5B37}">
      <dgm:prSet/>
      <dgm:spPr/>
    </dgm:pt>
    <dgm:pt modelId="{D113ECDA-81B1-4CE3-A3C1-BC486E199402}">
      <dgm:prSet phldrT="[Text]" custT="1"/>
      <dgm:spPr/>
      <dgm:t>
        <a:bodyPr/>
        <a:lstStyle/>
        <a:p>
          <a:r>
            <a:rPr lang="id-ID" sz="2000" dirty="0" smtClean="0"/>
            <a:t>Yogyakarta (UII), </a:t>
          </a:r>
          <a:endParaRPr lang="id-ID" sz="2000" dirty="0"/>
        </a:p>
      </dgm:t>
    </dgm:pt>
    <dgm:pt modelId="{8B23C945-5B6E-4852-B33E-CAF5DE309370}" type="parTrans" cxnId="{C5E33E6E-ADA9-402F-AC23-8FE42FFF43D6}">
      <dgm:prSet/>
      <dgm:spPr/>
    </dgm:pt>
    <dgm:pt modelId="{F8F61F02-2897-4BF7-8136-7117B12CC076}" type="sibTrans" cxnId="{C5E33E6E-ADA9-402F-AC23-8FE42FFF43D6}">
      <dgm:prSet/>
      <dgm:spPr/>
    </dgm:pt>
    <dgm:pt modelId="{5CDF7016-0BBB-486F-A699-AF3DA0ADB37C}">
      <dgm:prSet phldrT="[Text]" custT="1"/>
      <dgm:spPr/>
      <dgm:t>
        <a:bodyPr/>
        <a:lstStyle/>
        <a:p>
          <a:r>
            <a:rPr lang="en-US" sz="2000" dirty="0" smtClean="0"/>
            <a:t>Bandung</a:t>
          </a:r>
          <a:r>
            <a:rPr lang="id-ID" sz="2000" dirty="0" smtClean="0"/>
            <a:t> (UNPAD)</a:t>
          </a:r>
          <a:r>
            <a:rPr lang="en-US" sz="2000" dirty="0" smtClean="0"/>
            <a:t>, </a:t>
          </a:r>
          <a:endParaRPr lang="id-ID" sz="2000" dirty="0"/>
        </a:p>
      </dgm:t>
    </dgm:pt>
    <dgm:pt modelId="{3EC4D16F-70BF-493C-8761-12840C98DD19}" type="parTrans" cxnId="{4AB408AC-6BD9-4C98-AC42-3AFE72477D80}">
      <dgm:prSet/>
      <dgm:spPr/>
    </dgm:pt>
    <dgm:pt modelId="{A24C4F4C-4123-410F-9C6F-C974CE4E4795}" type="sibTrans" cxnId="{4AB408AC-6BD9-4C98-AC42-3AFE72477D80}">
      <dgm:prSet/>
      <dgm:spPr/>
    </dgm:pt>
    <dgm:pt modelId="{BA98E30D-F222-4E92-8D82-7617D275965F}">
      <dgm:prSet phldrT="[Text]" custT="1"/>
      <dgm:spPr/>
      <dgm:t>
        <a:bodyPr/>
        <a:lstStyle/>
        <a:p>
          <a:r>
            <a:rPr lang="id-ID" sz="2000" dirty="0" smtClean="0"/>
            <a:t>Malang (UB), </a:t>
          </a:r>
          <a:endParaRPr lang="id-ID" sz="2000" dirty="0"/>
        </a:p>
      </dgm:t>
    </dgm:pt>
    <dgm:pt modelId="{1D7E6342-19BD-40F3-945F-22BE31336B58}" type="parTrans" cxnId="{FD7E37D5-02D5-4B59-AC3F-9AE2F3AEB940}">
      <dgm:prSet/>
      <dgm:spPr/>
    </dgm:pt>
    <dgm:pt modelId="{751A08E3-EDEF-4532-B63A-D83DBE61AE75}" type="sibTrans" cxnId="{FD7E37D5-02D5-4B59-AC3F-9AE2F3AEB940}">
      <dgm:prSet/>
      <dgm:spPr/>
    </dgm:pt>
    <dgm:pt modelId="{7520F15E-987A-411D-A38D-C13090E3F60E}">
      <dgm:prSet phldrT="[Text]" custT="1"/>
      <dgm:spPr/>
      <dgm:t>
        <a:bodyPr/>
        <a:lstStyle/>
        <a:p>
          <a:r>
            <a:rPr lang="id-ID" sz="2000" dirty="0" smtClean="0"/>
            <a:t>Medan (USU), dan</a:t>
          </a:r>
          <a:endParaRPr lang="id-ID" sz="2000" dirty="0"/>
        </a:p>
      </dgm:t>
    </dgm:pt>
    <dgm:pt modelId="{8BF3C678-1CA7-44ED-A289-3F290D8DC558}" type="parTrans" cxnId="{A5F0E117-D7FF-4D94-B608-172BDE0722B4}">
      <dgm:prSet/>
      <dgm:spPr/>
    </dgm:pt>
    <dgm:pt modelId="{5EEA1F6B-FC2B-4F76-8D4D-11799366F443}" type="sibTrans" cxnId="{A5F0E117-D7FF-4D94-B608-172BDE0722B4}">
      <dgm:prSet/>
      <dgm:spPr/>
    </dgm:pt>
    <dgm:pt modelId="{8764C259-8CA1-4FF9-B9A7-3D824397E87D}">
      <dgm:prSet phldrT="[Text]" custT="1"/>
      <dgm:spPr/>
      <dgm:t>
        <a:bodyPr/>
        <a:lstStyle/>
        <a:p>
          <a:r>
            <a:rPr lang="id-ID" sz="2000" dirty="0" smtClean="0"/>
            <a:t>Lampung (UNILA) </a:t>
          </a:r>
          <a:r>
            <a:rPr lang="en-US" sz="2000" dirty="0" smtClean="0"/>
            <a:t> </a:t>
          </a:r>
          <a:endParaRPr lang="id-ID" sz="2000" dirty="0"/>
        </a:p>
      </dgm:t>
    </dgm:pt>
    <dgm:pt modelId="{4EFF3E6E-90BD-4BB2-BA70-415197A7A840}" type="parTrans" cxnId="{726EF938-A0B2-4611-9E75-83B189D9F0A0}">
      <dgm:prSet/>
      <dgm:spPr/>
    </dgm:pt>
    <dgm:pt modelId="{24EF1564-5923-409D-A350-8508941AF728}" type="sibTrans" cxnId="{726EF938-A0B2-4611-9E75-83B189D9F0A0}">
      <dgm:prSet/>
      <dgm:spPr/>
    </dgm:pt>
    <dgm:pt modelId="{29013E98-6B7F-47E0-BB04-0031A90ECA0E}" type="pres">
      <dgm:prSet presAssocID="{79A716AA-F31A-4419-92CF-3154751E62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A03A2D-6BA3-446C-BF35-EA83C81AA1D4}" type="pres">
      <dgm:prSet presAssocID="{3BF9EA42-E8F4-4B1C-B37B-1E120C6D3298}" presName="parentLin" presStyleCnt="0"/>
      <dgm:spPr/>
      <dgm:t>
        <a:bodyPr/>
        <a:lstStyle/>
        <a:p>
          <a:endParaRPr lang="id-ID"/>
        </a:p>
      </dgm:t>
    </dgm:pt>
    <dgm:pt modelId="{B034F796-220B-46A9-BA26-67A8783CAD0B}" type="pres">
      <dgm:prSet presAssocID="{3BF9EA42-E8F4-4B1C-B37B-1E120C6D3298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1FA21A9F-4A31-4575-8490-A44D307AC5BC}" type="pres">
      <dgm:prSet presAssocID="{3BF9EA42-E8F4-4B1C-B37B-1E120C6D32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F0EFA6-A6EA-47FA-A53E-EBE87B807C1D}" type="pres">
      <dgm:prSet presAssocID="{3BF9EA42-E8F4-4B1C-B37B-1E120C6D3298}" presName="negativeSpace" presStyleCnt="0"/>
      <dgm:spPr/>
      <dgm:t>
        <a:bodyPr/>
        <a:lstStyle/>
        <a:p>
          <a:endParaRPr lang="id-ID"/>
        </a:p>
      </dgm:t>
    </dgm:pt>
    <dgm:pt modelId="{A550A612-9143-4C15-A07E-319933477FB9}" type="pres">
      <dgm:prSet presAssocID="{3BF9EA42-E8F4-4B1C-B37B-1E120C6D329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17B5A1-1AD7-4D1E-A221-5DD19C0ACCD8}" type="pres">
      <dgm:prSet presAssocID="{5F0A176E-7F00-4F80-AD51-8D66DFEE8DA2}" presName="spaceBetweenRectangles" presStyleCnt="0"/>
      <dgm:spPr/>
      <dgm:t>
        <a:bodyPr/>
        <a:lstStyle/>
        <a:p>
          <a:endParaRPr lang="id-ID"/>
        </a:p>
      </dgm:t>
    </dgm:pt>
    <dgm:pt modelId="{71078970-E777-4110-926C-06D77A7D782D}" type="pres">
      <dgm:prSet presAssocID="{ABF38600-A662-4415-9A0A-390549FCA5B2}" presName="parentLin" presStyleCnt="0"/>
      <dgm:spPr/>
      <dgm:t>
        <a:bodyPr/>
        <a:lstStyle/>
        <a:p>
          <a:endParaRPr lang="id-ID"/>
        </a:p>
      </dgm:t>
    </dgm:pt>
    <dgm:pt modelId="{D9B5DC09-8377-4595-B0A4-1568E1E47DDC}" type="pres">
      <dgm:prSet presAssocID="{ABF38600-A662-4415-9A0A-390549FCA5B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DF03A862-221A-4D35-98E6-D1DA129A4251}" type="pres">
      <dgm:prSet presAssocID="{ABF38600-A662-4415-9A0A-390549FCA5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43F63D-E9F3-4AB4-8038-01DAEC6B7C17}" type="pres">
      <dgm:prSet presAssocID="{ABF38600-A662-4415-9A0A-390549FCA5B2}" presName="negativeSpace" presStyleCnt="0"/>
      <dgm:spPr/>
      <dgm:t>
        <a:bodyPr/>
        <a:lstStyle/>
        <a:p>
          <a:endParaRPr lang="id-ID"/>
        </a:p>
      </dgm:t>
    </dgm:pt>
    <dgm:pt modelId="{540DE386-13A8-4607-9568-1BE1DEDF58F5}" type="pres">
      <dgm:prSet presAssocID="{ABF38600-A662-4415-9A0A-390549FCA5B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3A6883-BE1C-47AE-A800-836E9CE34097}" type="presOf" srcId="{3BF9EA42-E8F4-4B1C-B37B-1E120C6D3298}" destId="{1FA21A9F-4A31-4575-8490-A44D307AC5BC}" srcOrd="1" destOrd="0" presId="urn:microsoft.com/office/officeart/2005/8/layout/list1"/>
    <dgm:cxn modelId="{CD79BE06-571D-453E-AC5E-96E40FD97274}" type="presOf" srcId="{79A716AA-F31A-4419-92CF-3154751E62BC}" destId="{29013E98-6B7F-47E0-BB04-0031A90ECA0E}" srcOrd="0" destOrd="0" presId="urn:microsoft.com/office/officeart/2005/8/layout/list1"/>
    <dgm:cxn modelId="{A2CD4BFE-2F09-4208-84E4-28A4D4EC32E7}" type="presOf" srcId="{D113ECDA-81B1-4CE3-A3C1-BC486E199402}" destId="{540DE386-13A8-4607-9568-1BE1DEDF58F5}" srcOrd="0" destOrd="2" presId="urn:microsoft.com/office/officeart/2005/8/layout/list1"/>
    <dgm:cxn modelId="{7B8C8EDA-7A6D-4317-AEA3-523FD47C48FB}" srcId="{79A716AA-F31A-4419-92CF-3154751E62BC}" destId="{ABF38600-A662-4415-9A0A-390549FCA5B2}" srcOrd="1" destOrd="0" parTransId="{505E52C9-8CFD-4B9F-9568-268EF13BBFB1}" sibTransId="{3546AB95-4777-4AAE-918C-B770ED07F835}"/>
    <dgm:cxn modelId="{4AB408AC-6BD9-4C98-AC42-3AFE72477D80}" srcId="{ABF38600-A662-4415-9A0A-390549FCA5B2}" destId="{5CDF7016-0BBB-486F-A699-AF3DA0ADB37C}" srcOrd="3" destOrd="0" parTransId="{3EC4D16F-70BF-493C-8761-12840C98DD19}" sibTransId="{A24C4F4C-4123-410F-9C6F-C974CE4E4795}"/>
    <dgm:cxn modelId="{9C111801-5A79-49D1-A09E-BC72612B21EE}" type="presOf" srcId="{5CDF7016-0BBB-486F-A699-AF3DA0ADB37C}" destId="{540DE386-13A8-4607-9568-1BE1DEDF58F5}" srcOrd="0" destOrd="3" presId="urn:microsoft.com/office/officeart/2005/8/layout/list1"/>
    <dgm:cxn modelId="{03D96609-F5E6-4BA2-B3E7-01A1CFCB5B37}" srcId="{ABF38600-A662-4415-9A0A-390549FCA5B2}" destId="{FA014BE3-54B7-4F9A-AB26-EF365BE7F014}" srcOrd="1" destOrd="0" parTransId="{A8ACC682-E776-4A31-B7EB-9D86411D4DFA}" sibTransId="{1FF6FD75-E3AA-4284-BB0C-F8303037DE9E}"/>
    <dgm:cxn modelId="{9F82F7EF-F062-403A-91DA-F5CBFEC20B83}" type="presOf" srcId="{ABF38600-A662-4415-9A0A-390549FCA5B2}" destId="{DF03A862-221A-4D35-98E6-D1DA129A4251}" srcOrd="1" destOrd="0" presId="urn:microsoft.com/office/officeart/2005/8/layout/list1"/>
    <dgm:cxn modelId="{0E963090-A4D5-4C4C-9F68-770C61D13B89}" type="presOf" srcId="{3BF9EA42-E8F4-4B1C-B37B-1E120C6D3298}" destId="{B034F796-220B-46A9-BA26-67A8783CAD0B}" srcOrd="0" destOrd="0" presId="urn:microsoft.com/office/officeart/2005/8/layout/list1"/>
    <dgm:cxn modelId="{EA4E5A68-C8D6-4A0C-84D4-D8174BD7D475}" srcId="{79A716AA-F31A-4419-92CF-3154751E62BC}" destId="{3BF9EA42-E8F4-4B1C-B37B-1E120C6D3298}" srcOrd="0" destOrd="0" parTransId="{76BBD8F6-659E-44BB-AD79-DCCA479390AF}" sibTransId="{5F0A176E-7F00-4F80-AD51-8D66DFEE8DA2}"/>
    <dgm:cxn modelId="{FD7E37D5-02D5-4B59-AC3F-9AE2F3AEB940}" srcId="{ABF38600-A662-4415-9A0A-390549FCA5B2}" destId="{BA98E30D-F222-4E92-8D82-7617D275965F}" srcOrd="4" destOrd="0" parTransId="{1D7E6342-19BD-40F3-945F-22BE31336B58}" sibTransId="{751A08E3-EDEF-4532-B63A-D83DBE61AE75}"/>
    <dgm:cxn modelId="{C7D6C111-0F01-48D5-AD95-CE8D65B343F9}" type="presOf" srcId="{8764C259-8CA1-4FF9-B9A7-3D824397E87D}" destId="{540DE386-13A8-4607-9568-1BE1DEDF58F5}" srcOrd="0" destOrd="6" presId="urn:microsoft.com/office/officeart/2005/8/layout/list1"/>
    <dgm:cxn modelId="{A5F0E117-D7FF-4D94-B608-172BDE0722B4}" srcId="{ABF38600-A662-4415-9A0A-390549FCA5B2}" destId="{7520F15E-987A-411D-A38D-C13090E3F60E}" srcOrd="5" destOrd="0" parTransId="{8BF3C678-1CA7-44ED-A289-3F290D8DC558}" sibTransId="{5EEA1F6B-FC2B-4F76-8D4D-11799366F443}"/>
    <dgm:cxn modelId="{F65D2D92-118F-4379-94A5-E2ECA1AC8E5E}" type="presOf" srcId="{FA014BE3-54B7-4F9A-AB26-EF365BE7F014}" destId="{540DE386-13A8-4607-9568-1BE1DEDF58F5}" srcOrd="0" destOrd="1" presId="urn:microsoft.com/office/officeart/2005/8/layout/list1"/>
    <dgm:cxn modelId="{C230D7A8-4D2E-465E-B0E4-6997E0AA4049}" srcId="{ABF38600-A662-4415-9A0A-390549FCA5B2}" destId="{24F1FC2B-59B5-4B1D-931C-D69A7A2BC6BC}" srcOrd="0" destOrd="0" parTransId="{214AEF49-EE83-4E87-8A0E-7E3A16B8757D}" sibTransId="{8435E339-6B5C-45EF-86D9-5BE2267AA634}"/>
    <dgm:cxn modelId="{5FD2DE6E-9EF1-4BB7-9F0E-0F79A93DBA9E}" type="presOf" srcId="{FD6D9DC4-DC8B-4932-BA69-67DE4CDC1F20}" destId="{A550A612-9143-4C15-A07E-319933477FB9}" srcOrd="0" destOrd="0" presId="urn:microsoft.com/office/officeart/2005/8/layout/list1"/>
    <dgm:cxn modelId="{2B6D641E-A64A-416B-B770-708A95BC5116}" type="presOf" srcId="{7520F15E-987A-411D-A38D-C13090E3F60E}" destId="{540DE386-13A8-4607-9568-1BE1DEDF58F5}" srcOrd="0" destOrd="5" presId="urn:microsoft.com/office/officeart/2005/8/layout/list1"/>
    <dgm:cxn modelId="{C5E33E6E-ADA9-402F-AC23-8FE42FFF43D6}" srcId="{ABF38600-A662-4415-9A0A-390549FCA5B2}" destId="{D113ECDA-81B1-4CE3-A3C1-BC486E199402}" srcOrd="2" destOrd="0" parTransId="{8B23C945-5B6E-4852-B33E-CAF5DE309370}" sibTransId="{F8F61F02-2897-4BF7-8136-7117B12CC076}"/>
    <dgm:cxn modelId="{B7CA49BF-BD2F-41C2-98E8-7AD694BFBD31}" type="presOf" srcId="{ABF38600-A662-4415-9A0A-390549FCA5B2}" destId="{D9B5DC09-8377-4595-B0A4-1568E1E47DDC}" srcOrd="0" destOrd="0" presId="urn:microsoft.com/office/officeart/2005/8/layout/list1"/>
    <dgm:cxn modelId="{726EF938-A0B2-4611-9E75-83B189D9F0A0}" srcId="{ABF38600-A662-4415-9A0A-390549FCA5B2}" destId="{8764C259-8CA1-4FF9-B9A7-3D824397E87D}" srcOrd="6" destOrd="0" parTransId="{4EFF3E6E-90BD-4BB2-BA70-415197A7A840}" sibTransId="{24EF1564-5923-409D-A350-8508941AF728}"/>
    <dgm:cxn modelId="{CB1BE9ED-CB95-4A47-9859-898077240DB6}" type="presOf" srcId="{BA98E30D-F222-4E92-8D82-7617D275965F}" destId="{540DE386-13A8-4607-9568-1BE1DEDF58F5}" srcOrd="0" destOrd="4" presId="urn:microsoft.com/office/officeart/2005/8/layout/list1"/>
    <dgm:cxn modelId="{6B002CDE-BB8E-4249-8993-D28861B66050}" srcId="{3BF9EA42-E8F4-4B1C-B37B-1E120C6D3298}" destId="{FD6D9DC4-DC8B-4932-BA69-67DE4CDC1F20}" srcOrd="0" destOrd="0" parTransId="{C4D19F56-3787-43CD-8E91-B904BD424C45}" sibTransId="{A0CE3AA0-795F-4C20-A46C-8EB969E67BC2}"/>
    <dgm:cxn modelId="{939C85D9-63EF-458B-8E52-2CC8D9C83265}" type="presOf" srcId="{24F1FC2B-59B5-4B1D-931C-D69A7A2BC6BC}" destId="{540DE386-13A8-4607-9568-1BE1DEDF58F5}" srcOrd="0" destOrd="0" presId="urn:microsoft.com/office/officeart/2005/8/layout/list1"/>
    <dgm:cxn modelId="{10FA7790-6964-4AE3-9A7C-DF7D161387C1}" type="presParOf" srcId="{29013E98-6B7F-47E0-BB04-0031A90ECA0E}" destId="{59A03A2D-6BA3-446C-BF35-EA83C81AA1D4}" srcOrd="0" destOrd="0" presId="urn:microsoft.com/office/officeart/2005/8/layout/list1"/>
    <dgm:cxn modelId="{2FB0B8D0-2169-4670-B962-BB69E27ADA7F}" type="presParOf" srcId="{59A03A2D-6BA3-446C-BF35-EA83C81AA1D4}" destId="{B034F796-220B-46A9-BA26-67A8783CAD0B}" srcOrd="0" destOrd="0" presId="urn:microsoft.com/office/officeart/2005/8/layout/list1"/>
    <dgm:cxn modelId="{466738BB-FC68-48DF-A9CB-8E30176E7688}" type="presParOf" srcId="{59A03A2D-6BA3-446C-BF35-EA83C81AA1D4}" destId="{1FA21A9F-4A31-4575-8490-A44D307AC5BC}" srcOrd="1" destOrd="0" presId="urn:microsoft.com/office/officeart/2005/8/layout/list1"/>
    <dgm:cxn modelId="{456C64C3-906D-4FE3-89B3-FEC250C3DD1E}" type="presParOf" srcId="{29013E98-6B7F-47E0-BB04-0031A90ECA0E}" destId="{DDF0EFA6-A6EA-47FA-A53E-EBE87B807C1D}" srcOrd="1" destOrd="0" presId="urn:microsoft.com/office/officeart/2005/8/layout/list1"/>
    <dgm:cxn modelId="{0592A478-E173-4F98-8F1E-7F23904B3540}" type="presParOf" srcId="{29013E98-6B7F-47E0-BB04-0031A90ECA0E}" destId="{A550A612-9143-4C15-A07E-319933477FB9}" srcOrd="2" destOrd="0" presId="urn:microsoft.com/office/officeart/2005/8/layout/list1"/>
    <dgm:cxn modelId="{C59BFD3C-F921-4131-822A-A800DB5D0413}" type="presParOf" srcId="{29013E98-6B7F-47E0-BB04-0031A90ECA0E}" destId="{5C17B5A1-1AD7-4D1E-A221-5DD19C0ACCD8}" srcOrd="3" destOrd="0" presId="urn:microsoft.com/office/officeart/2005/8/layout/list1"/>
    <dgm:cxn modelId="{65C24501-CF2A-45A6-BA36-8875EF9E1445}" type="presParOf" srcId="{29013E98-6B7F-47E0-BB04-0031A90ECA0E}" destId="{71078970-E777-4110-926C-06D77A7D782D}" srcOrd="4" destOrd="0" presId="urn:microsoft.com/office/officeart/2005/8/layout/list1"/>
    <dgm:cxn modelId="{A7A63551-E6B9-4579-BAD7-145F1666E5EE}" type="presParOf" srcId="{71078970-E777-4110-926C-06D77A7D782D}" destId="{D9B5DC09-8377-4595-B0A4-1568E1E47DDC}" srcOrd="0" destOrd="0" presId="urn:microsoft.com/office/officeart/2005/8/layout/list1"/>
    <dgm:cxn modelId="{AE1F4476-75A1-46D5-8414-30086F925E0D}" type="presParOf" srcId="{71078970-E777-4110-926C-06D77A7D782D}" destId="{DF03A862-221A-4D35-98E6-D1DA129A4251}" srcOrd="1" destOrd="0" presId="urn:microsoft.com/office/officeart/2005/8/layout/list1"/>
    <dgm:cxn modelId="{2D24EB33-4247-4BC3-867F-D95649C203FD}" type="presParOf" srcId="{29013E98-6B7F-47E0-BB04-0031A90ECA0E}" destId="{5D43F63D-E9F3-4AB4-8038-01DAEC6B7C17}" srcOrd="5" destOrd="0" presId="urn:microsoft.com/office/officeart/2005/8/layout/list1"/>
    <dgm:cxn modelId="{CC72C9A2-130D-444F-BF55-D5D45A32BE45}" type="presParOf" srcId="{29013E98-6B7F-47E0-BB04-0031A90ECA0E}" destId="{540DE386-13A8-4607-9568-1BE1DEDF58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6FEAF-AC39-48FC-9E65-22F2E0E23617}">
      <dsp:nvSpPr>
        <dsp:cNvPr id="0" name=""/>
        <dsp:cNvSpPr/>
      </dsp:nvSpPr>
      <dsp:spPr>
        <a:xfrm>
          <a:off x="0" y="502788"/>
          <a:ext cx="564360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653DA3-A044-491A-9990-E5FB9FEF9502}">
      <dsp:nvSpPr>
        <dsp:cNvPr id="0" name=""/>
        <dsp:cNvSpPr/>
      </dsp:nvSpPr>
      <dsp:spPr>
        <a:xfrm>
          <a:off x="268677" y="948"/>
          <a:ext cx="5373541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Institut Akuntan Publik Indonesia (IAPI)</a:t>
          </a:r>
          <a:endParaRPr lang="id-ID" sz="2400" b="1" kern="1200" dirty="0"/>
        </a:p>
      </dsp:txBody>
      <dsp:txXfrm>
        <a:off x="317673" y="49944"/>
        <a:ext cx="5275549" cy="905688"/>
      </dsp:txXfrm>
    </dsp:sp>
    <dsp:sp modelId="{8D4E2C2D-3BCB-4EE5-903D-CBE401F4D185}">
      <dsp:nvSpPr>
        <dsp:cNvPr id="0" name=""/>
        <dsp:cNvSpPr/>
      </dsp:nvSpPr>
      <dsp:spPr>
        <a:xfrm>
          <a:off x="0" y="2045028"/>
          <a:ext cx="564360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187A5-D77F-4CA2-8AA1-BF6507467B22}">
      <dsp:nvSpPr>
        <dsp:cNvPr id="0" name=""/>
        <dsp:cNvSpPr/>
      </dsp:nvSpPr>
      <dsp:spPr>
        <a:xfrm>
          <a:off x="268677" y="1543188"/>
          <a:ext cx="5373541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Peluang &amp; Tantangan MEA 2015</a:t>
          </a:r>
          <a:endParaRPr lang="id-ID" sz="2400" b="1" kern="1200" dirty="0"/>
        </a:p>
      </dsp:txBody>
      <dsp:txXfrm>
        <a:off x="317673" y="1592184"/>
        <a:ext cx="5275549" cy="905688"/>
      </dsp:txXfrm>
    </dsp:sp>
    <dsp:sp modelId="{1CF0A970-EB53-4272-9EE9-3ECF12724F14}">
      <dsp:nvSpPr>
        <dsp:cNvPr id="0" name=""/>
        <dsp:cNvSpPr/>
      </dsp:nvSpPr>
      <dsp:spPr>
        <a:xfrm>
          <a:off x="0" y="3587268"/>
          <a:ext cx="564360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76AAD-0869-4ABD-9731-8574EA38166A}">
      <dsp:nvSpPr>
        <dsp:cNvPr id="0" name=""/>
        <dsp:cNvSpPr/>
      </dsp:nvSpPr>
      <dsp:spPr>
        <a:xfrm>
          <a:off x="271708" y="3085428"/>
          <a:ext cx="5368624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20" tIns="0" rIns="1493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Level Sertfikasi Profesi dalam IAPI:  CAcc, CPAcc dan CCPA </a:t>
          </a:r>
          <a:endParaRPr lang="id-ID" sz="2400" b="1" kern="1200" dirty="0"/>
        </a:p>
      </dsp:txBody>
      <dsp:txXfrm>
        <a:off x="320704" y="3134424"/>
        <a:ext cx="5270632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1216C-DD34-4F5F-BEDF-B3861D5D64B5}">
      <dsp:nvSpPr>
        <dsp:cNvPr id="0" name=""/>
        <dsp:cNvSpPr/>
      </dsp:nvSpPr>
      <dsp:spPr>
        <a:xfrm>
          <a:off x="0" y="17407"/>
          <a:ext cx="8785225" cy="95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/>
            <a:t>IAPI </a:t>
          </a:r>
          <a:endParaRPr lang="id-ID" sz="3200" b="1" kern="1200" dirty="0"/>
        </a:p>
      </dsp:txBody>
      <dsp:txXfrm>
        <a:off x="46606" y="64013"/>
        <a:ext cx="8692013" cy="861508"/>
      </dsp:txXfrm>
    </dsp:sp>
    <dsp:sp modelId="{B12C2D1F-F5CA-43A1-9A57-4BE2124C2DD4}">
      <dsp:nvSpPr>
        <dsp:cNvPr id="0" name=""/>
        <dsp:cNvSpPr/>
      </dsp:nvSpPr>
      <dsp:spPr>
        <a:xfrm>
          <a:off x="0" y="972127"/>
          <a:ext cx="8785225" cy="10556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1" smtClean="0">
              <a:latin typeface="Tahoma" pitchFamily="34" charset="0"/>
              <a:cs typeface="Tahoma" pitchFamily="34" charset="0"/>
            </a:rPr>
            <a:t>IAPI sebagai Asosiasi Profesi Akuntan Publik</a:t>
          </a:r>
          <a:r>
            <a:rPr lang="id-ID" sz="2400" kern="1200" noProof="1" smtClean="0">
              <a:latin typeface="Tahoma" pitchFamily="34" charset="0"/>
              <a:cs typeface="Tahoma" pitchFamily="34" charset="0"/>
            </a:rPr>
            <a:t> (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APAP</a:t>
          </a:r>
          <a:r>
            <a:rPr lang="id-ID" sz="2400" kern="1200" noProof="1" smtClean="0">
              <a:latin typeface="Tahoma" pitchFamily="34" charset="0"/>
              <a:cs typeface="Tahoma" pitchFamily="34" charset="0"/>
            </a:rPr>
            <a:t>)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 </a:t>
          </a:r>
          <a:r>
            <a:rPr lang="id-ID" sz="2400" kern="1200" noProof="1" smtClean="0">
              <a:latin typeface="Tahoma" pitchFamily="34" charset="0"/>
              <a:cs typeface="Tahoma" pitchFamily="34" charset="0"/>
            </a:rPr>
            <a:t>telah 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berbadan hukum perhimpunan yang disahkan KemenkumHAM</a:t>
          </a:r>
          <a:endParaRPr lang="id-ID" sz="2400" kern="1200" dirty="0"/>
        </a:p>
      </dsp:txBody>
      <dsp:txXfrm>
        <a:off x="0" y="972127"/>
        <a:ext cx="8785225" cy="1055699"/>
      </dsp:txXfrm>
    </dsp:sp>
    <dsp:sp modelId="{311A32FE-FCB4-4584-A148-BECA6A9A8358}">
      <dsp:nvSpPr>
        <dsp:cNvPr id="0" name=""/>
        <dsp:cNvSpPr/>
      </dsp:nvSpPr>
      <dsp:spPr>
        <a:xfrm>
          <a:off x="0" y="2039936"/>
          <a:ext cx="8785225" cy="95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KEANGGOTAAN</a:t>
          </a:r>
          <a:endParaRPr lang="id-ID" sz="2800" b="1" kern="1200" dirty="0"/>
        </a:p>
      </dsp:txBody>
      <dsp:txXfrm>
        <a:off x="46606" y="2086542"/>
        <a:ext cx="8692013" cy="861508"/>
      </dsp:txXfrm>
    </dsp:sp>
    <dsp:sp modelId="{1E5D7413-FC7B-4495-81E4-D644029C6963}">
      <dsp:nvSpPr>
        <dsp:cNvPr id="0" name=""/>
        <dsp:cNvSpPr/>
      </dsp:nvSpPr>
      <dsp:spPr>
        <a:xfrm>
          <a:off x="0" y="2982547"/>
          <a:ext cx="8785225" cy="1953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noProof="1" smtClean="0">
              <a:latin typeface="Tahoma" pitchFamily="34" charset="0"/>
              <a:cs typeface="Tahoma" pitchFamily="34" charset="0"/>
            </a:rPr>
            <a:t>IAPI/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APAP sebagaimana dimaksud dalam UU No 5/2011 tentang Akuntan Publik beranggotakan: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1" smtClean="0">
              <a:latin typeface="Tahoma" pitchFamily="34" charset="0"/>
              <a:cs typeface="Tahoma" pitchFamily="34" charset="0"/>
            </a:rPr>
            <a:t>Akuntan Publik</a:t>
          </a:r>
          <a:endParaRPr lang="en-US" sz="2400" kern="1200" noProof="1">
            <a:latin typeface="Tahoma" pitchFamily="34" charset="0"/>
            <a:cs typeface="Tahoma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1" smtClean="0">
              <a:latin typeface="Tahoma" pitchFamily="34" charset="0"/>
              <a:cs typeface="Tahoma" pitchFamily="34" charset="0"/>
            </a:rPr>
            <a:t>CPA of Indonesia</a:t>
          </a:r>
          <a:endParaRPr lang="en-US" sz="2400" kern="1200" noProof="1">
            <a:latin typeface="Tahoma" pitchFamily="34" charset="0"/>
            <a:cs typeface="Tahoma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1" smtClean="0">
              <a:latin typeface="Tahoma" pitchFamily="34" charset="0"/>
              <a:cs typeface="Tahoma" pitchFamily="34" charset="0"/>
            </a:rPr>
            <a:t>Individu lain yang berminat</a:t>
          </a:r>
        </a:p>
      </dsp:txBody>
      <dsp:txXfrm>
        <a:off x="0" y="2982547"/>
        <a:ext cx="8785225" cy="195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1C9A-22C9-4451-B217-996CAD8E1C43}">
      <dsp:nvSpPr>
        <dsp:cNvPr id="0" name=""/>
        <dsp:cNvSpPr/>
      </dsp:nvSpPr>
      <dsp:spPr>
        <a:xfrm>
          <a:off x="0" y="183300"/>
          <a:ext cx="8785225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Legalitas </a:t>
          </a:r>
          <a:endParaRPr lang="id-ID" sz="3200" kern="1200" dirty="0"/>
        </a:p>
      </dsp:txBody>
      <dsp:txXfrm>
        <a:off x="59399" y="242699"/>
        <a:ext cx="8666427" cy="1098002"/>
      </dsp:txXfrm>
    </dsp:sp>
    <dsp:sp modelId="{46C5BFF8-D7FA-405D-B711-687EA5798E38}">
      <dsp:nvSpPr>
        <dsp:cNvPr id="0" name=""/>
        <dsp:cNvSpPr/>
      </dsp:nvSpPr>
      <dsp:spPr>
        <a:xfrm>
          <a:off x="0" y="1400100"/>
          <a:ext cx="8785225" cy="107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1" smtClean="0">
              <a:latin typeface="Tahoma" pitchFamily="34" charset="0"/>
              <a:cs typeface="Tahoma" pitchFamily="34" charset="0"/>
            </a:rPr>
            <a:t>KMK 443/KMK.01/2011 tanggal 27 Desember 2011 tentang penetapan IAPI sebagai Asosiasi Profesi Akuntan Publik (APAP)</a:t>
          </a:r>
          <a:endParaRPr lang="id-ID" sz="2400" kern="1200" dirty="0"/>
        </a:p>
      </dsp:txBody>
      <dsp:txXfrm>
        <a:off x="0" y="1400100"/>
        <a:ext cx="8785225" cy="1076400"/>
      </dsp:txXfrm>
    </dsp:sp>
    <dsp:sp modelId="{0242AEBB-C944-4A9A-A2E8-44EE0729FAB8}">
      <dsp:nvSpPr>
        <dsp:cNvPr id="0" name=""/>
        <dsp:cNvSpPr/>
      </dsp:nvSpPr>
      <dsp:spPr>
        <a:xfrm>
          <a:off x="0" y="2476500"/>
          <a:ext cx="8785225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International Member </a:t>
          </a:r>
          <a:endParaRPr lang="id-ID" sz="3600" kern="1200" dirty="0"/>
        </a:p>
      </dsp:txBody>
      <dsp:txXfrm>
        <a:off x="59399" y="2535899"/>
        <a:ext cx="8666427" cy="1098002"/>
      </dsp:txXfrm>
    </dsp:sp>
    <dsp:sp modelId="{944FD2E4-7E00-4E1C-8060-7922D19ED2C8}">
      <dsp:nvSpPr>
        <dsp:cNvPr id="0" name=""/>
        <dsp:cNvSpPr/>
      </dsp:nvSpPr>
      <dsp:spPr>
        <a:xfrm>
          <a:off x="0" y="3693300"/>
          <a:ext cx="8785225" cy="107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noProof="1" smtClean="0">
              <a:latin typeface="Tahoma" pitchFamily="34" charset="0"/>
              <a:cs typeface="Tahoma" pitchFamily="34" charset="0"/>
            </a:rPr>
            <a:t>IAPI telah menjadi </a:t>
          </a:r>
          <a:r>
            <a:rPr lang="en-US" sz="2400" i="1" kern="1200" noProof="1" smtClean="0">
              <a:latin typeface="Tahoma" pitchFamily="34" charset="0"/>
              <a:cs typeface="Tahoma" pitchFamily="34" charset="0"/>
            </a:rPr>
            <a:t>Associate Member 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pada </a:t>
          </a:r>
          <a:r>
            <a:rPr lang="en-US" sz="2400" i="1" kern="1200" noProof="1" smtClean="0">
              <a:latin typeface="Tahoma" pitchFamily="34" charset="0"/>
              <a:cs typeface="Tahoma" pitchFamily="34" charset="0"/>
            </a:rPr>
            <a:t>International Federation of Accountants </a:t>
          </a:r>
          <a:r>
            <a:rPr lang="en-US" sz="2400" kern="1200" noProof="1" smtClean="0">
              <a:latin typeface="Tahoma" pitchFamily="34" charset="0"/>
              <a:cs typeface="Tahoma" pitchFamily="34" charset="0"/>
            </a:rPr>
            <a:t>(IFAC) sejak Nopember 2014</a:t>
          </a:r>
          <a:endParaRPr lang="id-ID" sz="2400" kern="1200" dirty="0"/>
        </a:p>
      </dsp:txBody>
      <dsp:txXfrm>
        <a:off x="0" y="3693300"/>
        <a:ext cx="8785225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5132-10D5-4AD4-A23A-41A2572FF5E6}">
      <dsp:nvSpPr>
        <dsp:cNvPr id="0" name=""/>
        <dsp:cNvSpPr/>
      </dsp:nvSpPr>
      <dsp:spPr>
        <a:xfrm>
          <a:off x="0" y="463172"/>
          <a:ext cx="8570943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9B078-1182-47F9-89AD-1D9821C8854C}">
      <dsp:nvSpPr>
        <dsp:cNvPr id="0" name=""/>
        <dsp:cNvSpPr/>
      </dsp:nvSpPr>
      <dsp:spPr>
        <a:xfrm>
          <a:off x="428547" y="87011"/>
          <a:ext cx="6314102" cy="7599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73" tIns="0" rIns="226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Ujian profesi akuntan publik</a:t>
          </a:r>
          <a:r>
            <a:rPr lang="id-ID" sz="2400" b="1" kern="1200" smtClean="0"/>
            <a:t> (CPA Exam – STL UPAP)</a:t>
          </a:r>
          <a:endParaRPr lang="id-ID" sz="2400" b="1" kern="1200" dirty="0"/>
        </a:p>
      </dsp:txBody>
      <dsp:txXfrm>
        <a:off x="465643" y="124107"/>
        <a:ext cx="6239910" cy="685729"/>
      </dsp:txXfrm>
    </dsp:sp>
    <dsp:sp modelId="{D199D106-A7EB-4E0D-BA52-146A94C5A53F}">
      <dsp:nvSpPr>
        <dsp:cNvPr id="0" name=""/>
        <dsp:cNvSpPr/>
      </dsp:nvSpPr>
      <dsp:spPr>
        <a:xfrm>
          <a:off x="0" y="1642532"/>
          <a:ext cx="8570943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10FA6-AC99-4164-9A49-52DAD69F409F}">
      <dsp:nvSpPr>
        <dsp:cNvPr id="0" name=""/>
        <dsp:cNvSpPr/>
      </dsp:nvSpPr>
      <dsp:spPr>
        <a:xfrm>
          <a:off x="428547" y="1258772"/>
          <a:ext cx="6314102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73" tIns="0" rIns="226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Penetapan</a:t>
          </a:r>
          <a:r>
            <a:rPr lang="en-US" sz="2400" b="1" kern="1200" dirty="0" smtClean="0"/>
            <a:t> SPAP</a:t>
          </a:r>
          <a:r>
            <a:rPr lang="id-ID" sz="2400" b="1" kern="1200" dirty="0" smtClean="0"/>
            <a:t> (Standar Auditing)</a:t>
          </a:r>
          <a:endParaRPr lang="id-ID" sz="2400" b="1" kern="1200" dirty="0"/>
        </a:p>
      </dsp:txBody>
      <dsp:txXfrm>
        <a:off x="466014" y="1296239"/>
        <a:ext cx="6239168" cy="692586"/>
      </dsp:txXfrm>
    </dsp:sp>
    <dsp:sp modelId="{F2869E44-71B3-4A27-BD7D-EFBF36C2B451}">
      <dsp:nvSpPr>
        <dsp:cNvPr id="0" name=""/>
        <dsp:cNvSpPr/>
      </dsp:nvSpPr>
      <dsp:spPr>
        <a:xfrm>
          <a:off x="0" y="2821892"/>
          <a:ext cx="8570943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D61A0B-30A1-4952-A931-35D5EAD5FF06}">
      <dsp:nvSpPr>
        <dsp:cNvPr id="0" name=""/>
        <dsp:cNvSpPr/>
      </dsp:nvSpPr>
      <dsp:spPr>
        <a:xfrm>
          <a:off x="428547" y="2438132"/>
          <a:ext cx="6314102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73" tIns="0" rIns="226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Pendidikan</a:t>
          </a:r>
          <a:r>
            <a:rPr lang="en-US" sz="2400" b="1" kern="1200" dirty="0" smtClean="0"/>
            <a:t> </a:t>
          </a:r>
          <a:r>
            <a:rPr lang="id-ID" sz="2400" b="1" kern="1200" dirty="0" smtClean="0"/>
            <a:t>P</a:t>
          </a:r>
          <a:r>
            <a:rPr lang="en-US" sz="2400" b="1" kern="1200" dirty="0" err="1" smtClean="0"/>
            <a:t>rofesional</a:t>
          </a:r>
          <a:r>
            <a:rPr lang="en-US" sz="2400" b="1" kern="1200" dirty="0" smtClean="0"/>
            <a:t> </a:t>
          </a:r>
          <a:r>
            <a:rPr lang="id-ID" sz="2400" b="1" kern="1200" dirty="0" smtClean="0"/>
            <a:t>B</a:t>
          </a:r>
          <a:r>
            <a:rPr lang="en-US" sz="2400" b="1" kern="1200" dirty="0" err="1" smtClean="0"/>
            <a:t>erkelanjutan</a:t>
          </a:r>
          <a:r>
            <a:rPr lang="id-ID" sz="2400" b="1" kern="1200" dirty="0" smtClean="0"/>
            <a:t> (PPL)</a:t>
          </a:r>
          <a:endParaRPr lang="id-ID" sz="2400" b="1" kern="1200" dirty="0"/>
        </a:p>
      </dsp:txBody>
      <dsp:txXfrm>
        <a:off x="466014" y="2475599"/>
        <a:ext cx="6239168" cy="692586"/>
      </dsp:txXfrm>
    </dsp:sp>
    <dsp:sp modelId="{CF9E9F27-5329-4D29-B7E3-0894B49D86B7}">
      <dsp:nvSpPr>
        <dsp:cNvPr id="0" name=""/>
        <dsp:cNvSpPr/>
      </dsp:nvSpPr>
      <dsp:spPr>
        <a:xfrm>
          <a:off x="0" y="4001252"/>
          <a:ext cx="8570943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3B9FC4-0BFA-4B21-B57F-D1B864FF923E}">
      <dsp:nvSpPr>
        <dsp:cNvPr id="0" name=""/>
        <dsp:cNvSpPr/>
      </dsp:nvSpPr>
      <dsp:spPr>
        <a:xfrm>
          <a:off x="428547" y="3617492"/>
          <a:ext cx="6314042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73" tIns="0" rIns="226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Review </a:t>
          </a:r>
          <a:r>
            <a:rPr lang="en-US" sz="2400" b="1" kern="1200" dirty="0" err="1" smtClean="0"/>
            <a:t>mutu</a:t>
          </a:r>
          <a:r>
            <a:rPr lang="en-US" sz="2400" b="1" kern="1200" dirty="0" smtClean="0"/>
            <a:t> </a:t>
          </a:r>
          <a:r>
            <a:rPr lang="id-ID" sz="2400" b="1" kern="1200" dirty="0" smtClean="0"/>
            <a:t>bagi </a:t>
          </a:r>
          <a:r>
            <a:rPr lang="en-US" sz="2400" b="1" kern="1200" dirty="0" err="1" smtClean="0"/>
            <a:t>anggota</a:t>
          </a:r>
          <a:r>
            <a:rPr lang="id-ID" sz="2400" b="1" kern="1200" dirty="0" smtClean="0"/>
            <a:t> IAPI</a:t>
          </a:r>
          <a:endParaRPr lang="id-ID" sz="2400" b="1" kern="1200" dirty="0"/>
        </a:p>
      </dsp:txBody>
      <dsp:txXfrm>
        <a:off x="466014" y="3654959"/>
        <a:ext cx="6239108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1DC021-1512-4B7C-B6D1-011C65BA4467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737201-2557-4AD4-9DA5-196E2956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6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F9431-4186-449A-8A5B-BA77727C709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036C65-3B8D-4149-95CA-DFC16CED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9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FF939-56B8-40F5-A1AB-7BC7877A36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651DD-7F8D-4713-BF72-FB1506084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DF578-37A3-4EDD-B7C3-CE0BBD901B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0A01-55C7-4D9E-9CA1-3876174EB4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F5D3D-C096-44FD-856A-98C44B0125E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DAF40-94CB-4886-9D63-25683ECCBB3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DD99D-4223-4A0F-9712-415D76D573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1290D-42AE-42F2-BFF0-60491583E7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7" y="2332037"/>
            <a:ext cx="8785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74638"/>
            <a:ext cx="21955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43731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274638"/>
            <a:ext cx="8785225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19200"/>
            <a:ext cx="8785225" cy="495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2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8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310313"/>
            <a:ext cx="4249738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text IA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2375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79388"/>
            <a:ext cx="72723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8" name="Picture 10" descr="file master logo IAPI (logograf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6850"/>
            <a:ext cx="10350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79388" y="6230938"/>
            <a:ext cx="8785225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33" name="Picture 13" descr="water mark 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313" y="1246188"/>
            <a:ext cx="8643937" cy="4929187"/>
          </a:xfrm>
          <a:prstGeom prst="rect">
            <a:avLst/>
          </a:prstGeom>
          <a:solidFill>
            <a:srgbClr val="C0504D"/>
          </a:solidFill>
          <a:ln>
            <a:solidFill>
              <a:srgbClr val="4F81BD"/>
            </a:solidFill>
          </a:ln>
          <a:effectLst>
            <a:softEdge rad="112500"/>
          </a:effectLst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4313" y="1127125"/>
            <a:ext cx="8785225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5" r:id="rId4"/>
    <p:sldLayoutId id="2147484146" r:id="rId5"/>
    <p:sldLayoutId id="2147484147" r:id="rId6"/>
    <p:sldLayoutId id="2147484144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indonesia.or.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pi.or.id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0" y="1000125"/>
            <a:ext cx="9144000" cy="2786063"/>
          </a:xfrm>
        </p:spPr>
        <p:txBody>
          <a:bodyPr/>
          <a:lstStyle/>
          <a:p>
            <a:pPr eaLnBrk="1" hangingPunct="1"/>
            <a: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d-ID" altLang="en-US" sz="24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RANCANG BANGUN </a:t>
            </a:r>
            <a:b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</a:b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PROFESI </a:t>
            </a:r>
            <a:r>
              <a:rPr lang="en-US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AKUNTAN PUBLIK</a:t>
            </a: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 INDONESIA</a:t>
            </a:r>
            <a:r>
              <a:rPr lang="en-US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 </a:t>
            </a: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/>
            </a:r>
            <a:b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</a:b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DALAM RANGKA MENGHADAPI MEA </a:t>
            </a:r>
            <a:b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</a:b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PADA AKHIR TAHUN </a:t>
            </a:r>
            <a:r>
              <a:rPr lang="id-ID" altLang="en-US" sz="36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>2015</a:t>
            </a:r>
            <a: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  <a:t/>
            </a:r>
            <a:br>
              <a:rPr lang="id-ID" altLang="en-US" sz="3200" b="1" smtClean="0">
                <a:solidFill>
                  <a:schemeClr val="tx1"/>
                </a:solidFill>
                <a:latin typeface="Berlin Sans FB Demi" pitchFamily="34" charset="0"/>
                <a:cs typeface="Aharoni" pitchFamily="2" charset="-79"/>
              </a:rPr>
            </a:br>
            <a:endParaRPr lang="en-US" altLang="en-US" sz="3200" smtClean="0">
              <a:solidFill>
                <a:schemeClr val="tx1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0243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/>
              <a:t>1</a:t>
            </a:r>
            <a:endParaRPr lang="en-US" alt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65125" y="2928938"/>
            <a:ext cx="85645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d-ID" altLang="en-US" b="1" dirty="0"/>
          </a:p>
          <a:p>
            <a:pPr algn="ctr" eaLnBrk="1" hangingPunct="1"/>
            <a:endParaRPr lang="id-ID" altLang="en-US" sz="2400" b="1" dirty="0"/>
          </a:p>
          <a:p>
            <a:pPr algn="ctr" eaLnBrk="1" hangingPunct="1"/>
            <a:endParaRPr lang="id-ID" altLang="en-US" sz="2400" b="1" dirty="0"/>
          </a:p>
          <a:p>
            <a:pPr algn="ctr" eaLnBrk="1" hangingPunct="1"/>
            <a:endParaRPr lang="id-ID" altLang="en-US" sz="2400" b="1" dirty="0"/>
          </a:p>
          <a:p>
            <a:pPr algn="ctr" eaLnBrk="1" hangingPunct="1"/>
            <a:r>
              <a:rPr lang="id-ID" altLang="en-US" sz="2400" b="1" dirty="0"/>
              <a:t>Mochammad  Achsin</a:t>
            </a:r>
          </a:p>
          <a:p>
            <a:pPr algn="ctr" eaLnBrk="1" hangingPunct="1"/>
            <a:r>
              <a:rPr lang="id-ID" altLang="en-US" sz="2000" b="1" dirty="0"/>
              <a:t>Dr., SE., SH., MM., M.Kn., M.Ec.Dev., Ak., CA., CPA</a:t>
            </a:r>
          </a:p>
          <a:p>
            <a:pPr algn="ctr" eaLnBrk="1" hangingPunct="1"/>
            <a:endParaRPr lang="id-ID" altLang="en-US" b="1" dirty="0"/>
          </a:p>
          <a:p>
            <a:pPr algn="ctr" eaLnBrk="1" hangingPunct="1"/>
            <a:r>
              <a:rPr lang="id-ID" altLang="en-US" b="1" dirty="0"/>
              <a:t>Disampaikan di:</a:t>
            </a:r>
            <a:endParaRPr lang="en-US" altLang="en-US" b="1" dirty="0"/>
          </a:p>
          <a:p>
            <a:pPr algn="ctr" eaLnBrk="1" hangingPunct="1"/>
            <a:r>
              <a:rPr lang="id-ID" altLang="en-US" b="1" dirty="0"/>
              <a:t> Universitas Islam Malang (UNISMA)</a:t>
            </a:r>
          </a:p>
          <a:p>
            <a:pPr algn="ctr" eaLnBrk="1" hangingPunct="1"/>
            <a:r>
              <a:rPr lang="id-ID" altLang="en-US" b="1" dirty="0"/>
              <a:t>Selasa, Tanggal, 28  April </a:t>
            </a:r>
            <a:r>
              <a:rPr lang="en-US" altLang="en-US" b="1" dirty="0"/>
              <a:t>201</a:t>
            </a:r>
            <a:r>
              <a:rPr lang="id-ID" altLang="en-US" b="1" dirty="0"/>
              <a:t>5</a:t>
            </a:r>
            <a:endParaRPr lang="en-US" altLang="en-US" b="1" dirty="0"/>
          </a:p>
        </p:txBody>
      </p:sp>
      <p:sp>
        <p:nvSpPr>
          <p:cNvPr id="5" name="Oval 4"/>
          <p:cNvSpPr/>
          <p:nvPr/>
        </p:nvSpPr>
        <p:spPr>
          <a:xfrm>
            <a:off x="7143750" y="571500"/>
            <a:ext cx="1785938" cy="164306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95513" y="1500188"/>
            <a:ext cx="6192837" cy="43576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9459" name="Title 4"/>
          <p:cNvSpPr>
            <a:spLocks noGrp="1"/>
          </p:cNvSpPr>
          <p:nvPr>
            <p:ph type="title"/>
          </p:nvPr>
        </p:nvSpPr>
        <p:spPr>
          <a:xfrm>
            <a:off x="1571625" y="188913"/>
            <a:ext cx="7143750" cy="811212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Kompetensi </a:t>
            </a:r>
            <a:r>
              <a:rPr lang="id-ID" altLang="en-US" sz="3600" b="1" smtClean="0">
                <a:solidFill>
                  <a:schemeClr val="tx1"/>
                </a:solidFill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</a:rPr>
              <a:t>Akuntan</a:t>
            </a:r>
            <a:r>
              <a:rPr lang="id-ID" altLang="en-US" sz="3600" b="1" smtClean="0">
                <a:solidFill>
                  <a:schemeClr val="tx1"/>
                </a:solidFill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</a:rPr>
              <a:t>Publik</a:t>
            </a:r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CF563F-2CAC-4DAB-A9B1-0A252F40D88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987824" y="2492896"/>
            <a:ext cx="2016224" cy="10801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Technical Skills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3717032"/>
            <a:ext cx="2160240" cy="10801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Enterpreneurship</a:t>
            </a:r>
            <a:r>
              <a:rPr lang="en-US" sz="2000" dirty="0"/>
              <a:t> Skills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5816" y="3717032"/>
            <a:ext cx="2088232" cy="10801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Leadership Skills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056" y="2492896"/>
            <a:ext cx="2232248" cy="10801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Managerial/Skills</a:t>
            </a:r>
          </a:p>
        </p:txBody>
      </p:sp>
      <p:sp>
        <p:nvSpPr>
          <p:cNvPr id="19473" name="TextBox 12"/>
          <p:cNvSpPr txBox="1">
            <a:spLocks noChangeArrowheads="1"/>
          </p:cNvSpPr>
          <p:nvPr/>
        </p:nvSpPr>
        <p:spPr bwMode="auto">
          <a:xfrm>
            <a:off x="4140200" y="521970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Ethical Skills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400" b="1" i="1" smtClean="0">
                <a:solidFill>
                  <a:schemeClr val="tx1"/>
                </a:solidFill>
              </a:rPr>
              <a:t>Asean Economic Community </a:t>
            </a:r>
            <a:r>
              <a:rPr lang="id-ID" altLang="en-US" sz="2400" b="1" smtClean="0">
                <a:solidFill>
                  <a:schemeClr val="tx1"/>
                </a:solidFill>
              </a:rPr>
              <a:t>2015</a:t>
            </a:r>
            <a:endParaRPr lang="id-ID" altLang="en-US" b="1" smtClean="0">
              <a:solidFill>
                <a:schemeClr val="tx1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74000" y="6310313"/>
            <a:ext cx="10906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A1B18A-5608-4F5F-BA93-4F3CD2F9CC8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20484" name="Picture 2" descr="C:\Users\asus\Documents\gamabar a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8429625" cy="471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460500" y="0"/>
            <a:ext cx="8440738" cy="762000"/>
          </a:xfrm>
        </p:spPr>
        <p:txBody>
          <a:bodyPr/>
          <a:lstStyle/>
          <a:p>
            <a:r>
              <a:rPr lang="id-ID" altLang="ja-JP" sz="3000" b="1" smtClean="0">
                <a:cs typeface="Arial" charset="0"/>
              </a:rPr>
              <a:t>ASEAN MRA </a:t>
            </a:r>
            <a:r>
              <a:rPr lang="en-GB" altLang="ja-JP" sz="3000" b="1" smtClean="0">
                <a:ea typeface="ＭＳ Ｐゴシック" pitchFamily="34" charset="-128"/>
                <a:cs typeface="Arial" charset="0"/>
              </a:rPr>
              <a:t>on </a:t>
            </a:r>
            <a:r>
              <a:rPr lang="id-ID" altLang="ja-JP" sz="3000" b="1" smtClean="0">
                <a:cs typeface="Arial" charset="0"/>
              </a:rPr>
              <a:t>Accountancy Services</a:t>
            </a:r>
            <a:endParaRPr lang="fr-FR" altLang="ja-JP" sz="3000" smtClean="0">
              <a:ea typeface="ＭＳ Ｐゴシック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107950" y="1017588"/>
            <a:ext cx="88392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lvl="2" indent="-363538">
              <a:lnSpc>
                <a:spcPct val="110000"/>
              </a:lnSpc>
              <a:spcBef>
                <a:spcPts val="575"/>
              </a:spcBef>
              <a:spcAft>
                <a:spcPts val="575"/>
              </a:spcAft>
              <a:buClr>
                <a:schemeClr val="accent1"/>
              </a:buClr>
              <a:buSzPct val="70000"/>
            </a:pPr>
            <a:endParaRPr lang="id-ID" altLang="ja-JP" sz="900" b="1" i="1" smtClean="0"/>
          </a:p>
          <a:p>
            <a:pPr marL="363538" lvl="2" indent="-363538">
              <a:lnSpc>
                <a:spcPct val="110000"/>
              </a:lnSpc>
              <a:spcBef>
                <a:spcPts val="575"/>
              </a:spcBef>
              <a:spcAft>
                <a:spcPts val="575"/>
              </a:spcAft>
              <a:buClr>
                <a:schemeClr val="accent1"/>
              </a:buClr>
              <a:buSzPct val="70000"/>
            </a:pPr>
            <a:r>
              <a:rPr lang="en-US" altLang="ja-JP" sz="2400" b="1" i="1" smtClean="0"/>
              <a:t>MRA on Accountancy Services </a:t>
            </a:r>
            <a:r>
              <a:rPr lang="en-US" altLang="ja-JP" sz="2400" smtClean="0"/>
              <a:t>telah disepakati :</a:t>
            </a:r>
          </a:p>
          <a:p>
            <a:pPr marL="625475" lvl="3" indent="-182563">
              <a:lnSpc>
                <a:spcPct val="110000"/>
              </a:lnSpc>
              <a:spcBef>
                <a:spcPts val="575"/>
              </a:spcBef>
              <a:spcAft>
                <a:spcPts val="575"/>
              </a:spcAft>
              <a:buClr>
                <a:schemeClr val="accent1"/>
              </a:buClr>
              <a:buSzPct val="70000"/>
            </a:pPr>
            <a:r>
              <a:rPr lang="id-ID" altLang="ja-JP" sz="2400" smtClean="0"/>
              <a:t>Pengakuan kesetaraan profesi akuntansi di ASEAN melalui ASEAN CPA (A-CPA). </a:t>
            </a:r>
          </a:p>
          <a:p>
            <a:pPr marL="625475" lvl="3" indent="-182563">
              <a:lnSpc>
                <a:spcPct val="110000"/>
              </a:lnSpc>
              <a:spcBef>
                <a:spcPts val="575"/>
              </a:spcBef>
              <a:spcAft>
                <a:spcPts val="575"/>
              </a:spcAft>
              <a:buClr>
                <a:schemeClr val="accent1"/>
              </a:buClr>
              <a:buSzPct val="70000"/>
            </a:pPr>
            <a:r>
              <a:rPr lang="id-ID" altLang="ja-JP" sz="2400" smtClean="0"/>
              <a:t>Untuk dapat teregistrasi menjadi ASEAN CPA harus telah memiliki sertifikasi profesi dari asosiasi profesi </a:t>
            </a:r>
            <a:r>
              <a:rPr lang="en-GB" altLang="ja-JP" sz="2400" smtClean="0"/>
              <a:t>dan/atau regulator profesi </a:t>
            </a:r>
            <a:r>
              <a:rPr lang="id-ID" altLang="ja-JP" sz="2400" smtClean="0"/>
              <a:t>di masing-masing negara anggota ASEAN.</a:t>
            </a:r>
          </a:p>
          <a:p>
            <a:pPr marL="625475" lvl="3" indent="-182563">
              <a:lnSpc>
                <a:spcPct val="110000"/>
              </a:lnSpc>
              <a:spcBef>
                <a:spcPts val="575"/>
              </a:spcBef>
              <a:spcAft>
                <a:spcPts val="575"/>
              </a:spcAft>
              <a:buClr>
                <a:schemeClr val="accent1"/>
              </a:buClr>
            </a:pPr>
            <a:r>
              <a:rPr lang="id-ID" altLang="ja-JP" sz="2400" smtClean="0"/>
              <a:t>Professional Regulatory Authority (PRA) di Indonesia adalah PPAJP, sedangkan National Accountancy Body (NAB) adalah IAPI, IAI, dan IAMI.</a:t>
            </a:r>
            <a:endParaRPr lang="en-US" altLang="ja-JP" sz="2400" smtClean="0"/>
          </a:p>
        </p:txBody>
      </p:sp>
      <p:sp>
        <p:nvSpPr>
          <p:cNvPr id="21508" name="Slide Number Placeholder 3"/>
          <p:cNvSpPr txBox="1">
            <a:spLocks/>
          </p:cNvSpPr>
          <p:nvPr/>
        </p:nvSpPr>
        <p:spPr bwMode="auto">
          <a:xfrm>
            <a:off x="8004175" y="6527800"/>
            <a:ext cx="4540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0A6AB-14A5-4675-8102-CF12DF3D54C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75238" y="4437063"/>
            <a:ext cx="2736850" cy="936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08400" y="1773238"/>
            <a:ext cx="2735263" cy="935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Movement Natural Persons via ACPA</a:t>
            </a:r>
          </a:p>
        </p:txBody>
      </p:sp>
      <p:sp>
        <p:nvSpPr>
          <p:cNvPr id="4" name="Oval 3"/>
          <p:cNvSpPr/>
          <p:nvPr/>
        </p:nvSpPr>
        <p:spPr>
          <a:xfrm>
            <a:off x="1475656" y="1628800"/>
            <a:ext cx="2304256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Asean</a:t>
            </a:r>
            <a:r>
              <a:rPr lang="en-US" dirty="0">
                <a:solidFill>
                  <a:srgbClr val="000000"/>
                </a:solidFill>
              </a:rPr>
              <a:t> CPA</a:t>
            </a:r>
          </a:p>
        </p:txBody>
      </p:sp>
      <p:sp>
        <p:nvSpPr>
          <p:cNvPr id="5" name="Oval 4"/>
          <p:cNvSpPr/>
          <p:nvPr/>
        </p:nvSpPr>
        <p:spPr>
          <a:xfrm>
            <a:off x="539427" y="4149080"/>
            <a:ext cx="4536504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Pemegang</a:t>
            </a:r>
            <a:r>
              <a:rPr lang="en-US" b="1" dirty="0">
                <a:solidFill>
                  <a:schemeClr val="tx1"/>
                </a:solidFill>
              </a:rPr>
              <a:t> CPA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NAB/PRA </a:t>
            </a:r>
            <a:r>
              <a:rPr lang="en-US" b="1" dirty="0" err="1">
                <a:solidFill>
                  <a:schemeClr val="tx1"/>
                </a:solidFill>
              </a:rPr>
              <a:t>masing-masing</a:t>
            </a:r>
            <a:r>
              <a:rPr lang="en-US" b="1" dirty="0">
                <a:solidFill>
                  <a:schemeClr val="tx1"/>
                </a:solidFill>
              </a:rPr>
              <a:t> 10 </a:t>
            </a:r>
            <a:r>
              <a:rPr lang="en-US" b="1" dirty="0" err="1">
                <a:solidFill>
                  <a:schemeClr val="tx1"/>
                </a:solidFill>
              </a:rPr>
              <a:t>negara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Asean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051050" y="2924175"/>
            <a:ext cx="1368425" cy="100965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0" name="TextBox 6"/>
          <p:cNvSpPr txBox="1">
            <a:spLocks noChangeArrowheads="1"/>
          </p:cNvSpPr>
          <p:nvPr/>
        </p:nvSpPr>
        <p:spPr bwMode="auto">
          <a:xfrm>
            <a:off x="71438" y="3068638"/>
            <a:ext cx="2268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Pendaftaran tanpa melalui mekanisme ujian</a:t>
            </a: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>
            <a:off x="3563938" y="1700213"/>
            <a:ext cx="309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ACPA monitoring committee </a:t>
            </a:r>
          </a:p>
          <a:p>
            <a:pPr algn="ctr" eaLnBrk="1" hangingPunct="1"/>
            <a:r>
              <a:rPr lang="en-US" altLang="en-US" sz="2000"/>
              <a:t>(level ASEAN)</a:t>
            </a:r>
          </a:p>
        </p:txBody>
      </p:sp>
      <p:sp>
        <p:nvSpPr>
          <p:cNvPr id="22542" name="TextBox 8"/>
          <p:cNvSpPr txBox="1">
            <a:spLocks noChangeArrowheads="1"/>
          </p:cNvSpPr>
          <p:nvPr/>
        </p:nvSpPr>
        <p:spPr bwMode="auto">
          <a:xfrm>
            <a:off x="5364163" y="4583113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National Monitoring 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1995" y="5373216"/>
            <a:ext cx="2808437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Registered Foreign Professional Accountant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1995" y="2780928"/>
            <a:ext cx="2808437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ACPA Register</a:t>
            </a: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5580063" y="3429000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ACPA dapat bekerja di negara Asean, subject to domestic regulation</a:t>
            </a:r>
          </a:p>
        </p:txBody>
      </p:sp>
      <p:sp>
        <p:nvSpPr>
          <p:cNvPr id="22550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2632C4-DA2A-4C88-A8D7-4E81A9EB2AA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Kekuatan dan Peluang</a:t>
            </a:r>
            <a:r>
              <a:rPr lang="id-ID" altLang="en-US" sz="3200" b="1" smtClean="0">
                <a:solidFill>
                  <a:schemeClr val="tx1"/>
                </a:solidFill>
              </a:rPr>
              <a:t> (1/2)</a:t>
            </a:r>
            <a:endParaRPr lang="en-US" altLang="en-US" sz="32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 smtClean="0"/>
              <a:t>Lulusan</a:t>
            </a:r>
            <a:r>
              <a:rPr lang="en-US" dirty="0" smtClean="0"/>
              <a:t> S1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di Indonesia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35 </a:t>
            </a:r>
            <a:r>
              <a:rPr lang="en-US" dirty="0" err="1" smtClean="0"/>
              <a:t>ribu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Terbukanya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CPA </a:t>
            </a:r>
            <a:r>
              <a:rPr lang="en-US" dirty="0" err="1" smtClean="0"/>
              <a:t>dari</a:t>
            </a:r>
            <a:r>
              <a:rPr lang="en-US" dirty="0" smtClean="0"/>
              <a:t> Indonesia di </a:t>
            </a:r>
            <a:r>
              <a:rPr lang="en-US" dirty="0" err="1" smtClean="0"/>
              <a:t>negara</a:t>
            </a:r>
            <a:r>
              <a:rPr lang="en-US" dirty="0" smtClean="0"/>
              <a:t> ASEAN.</a:t>
            </a:r>
          </a:p>
          <a:p>
            <a:pPr>
              <a:defRPr/>
            </a:pP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standard setters</a:t>
            </a:r>
          </a:p>
          <a:p>
            <a:pPr>
              <a:defRPr/>
            </a:pPr>
            <a:r>
              <a:rPr lang="en-US" dirty="0" err="1" smtClean="0"/>
              <a:t>Tersedianya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CPA </a:t>
            </a:r>
            <a:r>
              <a:rPr lang="en-US" dirty="0" err="1" smtClean="0"/>
              <a:t>dan</a:t>
            </a:r>
            <a:r>
              <a:rPr lang="en-US" dirty="0" smtClean="0"/>
              <a:t> CPD</a:t>
            </a:r>
          </a:p>
          <a:p>
            <a:pPr>
              <a:defRPr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Payung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: UU 5/2011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UU </a:t>
            </a:r>
            <a:r>
              <a:rPr lang="en-US" dirty="0" err="1" smtClean="0"/>
              <a:t>lainya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Member IFAC</a:t>
            </a:r>
          </a:p>
          <a:p>
            <a:pPr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stakeholders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97D421-FC6F-4B9B-BDC5-4073130ABB7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Kekuatan dan Peluang</a:t>
            </a:r>
            <a:r>
              <a:rPr lang="id-ID" altLang="en-US" sz="3200" b="1" smtClean="0">
                <a:solidFill>
                  <a:schemeClr val="tx1"/>
                </a:solidFill>
              </a:rPr>
              <a:t> (2/2)</a:t>
            </a:r>
            <a:endParaRPr lang="en-US" altLang="en-US" sz="32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 smtClean="0"/>
              <a:t>Lulusan</a:t>
            </a:r>
            <a:r>
              <a:rPr lang="en-US" dirty="0" smtClean="0"/>
              <a:t> S1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di Indonesia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35 </a:t>
            </a:r>
            <a:r>
              <a:rPr lang="en-US" dirty="0" err="1" smtClean="0"/>
              <a:t>ribu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Terbukanya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CPA </a:t>
            </a:r>
            <a:r>
              <a:rPr lang="en-US" dirty="0" err="1" smtClean="0"/>
              <a:t>dari</a:t>
            </a:r>
            <a:r>
              <a:rPr lang="en-US" dirty="0" smtClean="0"/>
              <a:t> Indonesia di </a:t>
            </a:r>
            <a:r>
              <a:rPr lang="en-US" dirty="0" err="1" smtClean="0"/>
              <a:t>negara</a:t>
            </a:r>
            <a:r>
              <a:rPr lang="en-US" dirty="0" smtClean="0"/>
              <a:t> ASEAN.</a:t>
            </a:r>
          </a:p>
          <a:p>
            <a:pPr>
              <a:defRPr/>
            </a:pP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standard setters</a:t>
            </a:r>
          </a:p>
          <a:p>
            <a:pPr>
              <a:defRPr/>
            </a:pPr>
            <a:r>
              <a:rPr lang="en-US" dirty="0" err="1" smtClean="0"/>
              <a:t>Tersedianya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CPA </a:t>
            </a:r>
            <a:r>
              <a:rPr lang="en-US" dirty="0" err="1" smtClean="0"/>
              <a:t>dan</a:t>
            </a:r>
            <a:r>
              <a:rPr lang="en-US" dirty="0" smtClean="0"/>
              <a:t> CPD</a:t>
            </a:r>
          </a:p>
          <a:p>
            <a:pPr>
              <a:defRPr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Payung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: UU 5/2011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UU </a:t>
            </a:r>
            <a:r>
              <a:rPr lang="en-US" dirty="0" err="1" smtClean="0"/>
              <a:t>lainya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Member IFAC</a:t>
            </a:r>
          </a:p>
          <a:p>
            <a:pPr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stakeholders</a:t>
            </a:r>
            <a:endParaRPr lang="id-ID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10F349-71EE-4392-9DE3-81E93D13C85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43075" y="152400"/>
            <a:ext cx="8229600" cy="868363"/>
          </a:xfrm>
        </p:spPr>
        <p:txBody>
          <a:bodyPr/>
          <a:lstStyle/>
          <a:p>
            <a:r>
              <a:rPr lang="id-ID" altLang="en-US" sz="3200" b="1" smtClean="0">
                <a:solidFill>
                  <a:schemeClr val="tx1"/>
                </a:solidFill>
              </a:rPr>
              <a:t>Kelemahan &amp; Tantangan (1/2)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BE7F4F-9DF0-446C-A664-CDD65E7FD39A}" type="slidenum">
              <a:rPr lang="fr-FR" altLang="ja-JP">
                <a:ea typeface="ＭＳ Ｐゴシック" pitchFamily="34" charset="-128"/>
              </a:rPr>
              <a:pPr eaLnBrk="1" hangingPunct="1"/>
              <a:t>15</a:t>
            </a:fld>
            <a:endParaRPr lang="fr-FR" altLang="ja-JP">
              <a:ea typeface="ＭＳ Ｐゴシック" pitchFamily="34" charset="-128"/>
            </a:endParaRPr>
          </a:p>
        </p:txBody>
      </p:sp>
      <p:sp>
        <p:nvSpPr>
          <p:cNvPr id="25604" name="Content Placeholder 3"/>
          <p:cNvSpPr>
            <a:spLocks noGrp="1"/>
          </p:cNvSpPr>
          <p:nvPr>
            <p:ph sz="quarter" idx="1"/>
          </p:nvPr>
        </p:nvSpPr>
        <p:spPr bwMode="auto">
          <a:xfrm>
            <a:off x="214313" y="1143000"/>
            <a:ext cx="8472487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2200" smtClean="0"/>
              <a:t>Jumlah </a:t>
            </a:r>
            <a:r>
              <a:rPr lang="en-US" altLang="en-US" sz="2200" smtClean="0"/>
              <a:t>a</a:t>
            </a:r>
            <a:r>
              <a:rPr lang="id-ID" altLang="en-US" sz="2200" smtClean="0"/>
              <a:t>kuntan di Indonesia relatif lebih kecil dibandingkan Singapura, Malaysia, </a:t>
            </a:r>
            <a:r>
              <a:rPr lang="en-US" altLang="en-US" sz="2200" smtClean="0"/>
              <a:t>Thailand, </a:t>
            </a:r>
            <a:r>
              <a:rPr lang="id-ID" altLang="en-US" sz="2200" smtClean="0"/>
              <a:t>dan Philipina.</a:t>
            </a:r>
          </a:p>
          <a:p>
            <a:r>
              <a:rPr lang="id-ID" altLang="en-US" sz="2200" smtClean="0"/>
              <a:t>Potensi market jasa akuntansi di Indonesia sangat besar</a:t>
            </a:r>
            <a:r>
              <a:rPr lang="en-US" altLang="en-US" sz="2200" smtClean="0"/>
              <a:t>, k</a:t>
            </a:r>
            <a:r>
              <a:rPr lang="id-ID" altLang="en-US" sz="2200" smtClean="0"/>
              <a:t>emungkinan besar masuknya akuntan dari negara ASEAN lainnya ke Indonesia, kecuali praktik Akuntan Publik yang masih tertutup.</a:t>
            </a:r>
          </a:p>
          <a:p>
            <a:r>
              <a:rPr lang="en-US" altLang="en-US" sz="2200" smtClean="0"/>
              <a:t>M</a:t>
            </a:r>
            <a:r>
              <a:rPr lang="id-ID" altLang="en-US" sz="2200" smtClean="0"/>
              <a:t>eski masih ditutup, namun jumlah Akuntan Publik di Indonesia yang masih terbatas dan 58% berusia diatas 50 tahun</a:t>
            </a:r>
          </a:p>
          <a:p>
            <a:r>
              <a:rPr lang="en-US" altLang="en-US" sz="2200" smtClean="0"/>
              <a:t>K</a:t>
            </a:r>
            <a:r>
              <a:rPr lang="id-ID" altLang="en-US" sz="2200" smtClean="0"/>
              <a:t>ompetensi profesional belum merata, beberapa negara seperti Singapura, Malaysia, dan Philippina relatif lebih unggul</a:t>
            </a:r>
          </a:p>
          <a:p>
            <a:r>
              <a:rPr lang="id-ID" altLang="en-US" sz="2200" smtClean="0"/>
              <a:t>Indonesia dalam proses adopsi IFRS dan standar profesi internasional, beberapa negara seperti Singapura lebih dahulu melakukan.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smtClean="0">
                <a:solidFill>
                  <a:schemeClr val="tx1"/>
                </a:solidFill>
              </a:rPr>
              <a:t>Kelemahan &amp; Tantangan (2/2)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mtClean="0"/>
              <a:t>Disseminasi standar baru belum merata dan menjangkau stakeholders di seluruh Indonesia, termasuk kalangan akademisi.</a:t>
            </a:r>
            <a:endParaRPr lang="en-US" altLang="en-US" smtClean="0"/>
          </a:p>
          <a:p>
            <a:r>
              <a:rPr lang="en-US" altLang="en-US" smtClean="0"/>
              <a:t>Kemampuan berbahasa asing (terutama Bahasa Inggris) dan mentalitas </a:t>
            </a:r>
            <a:r>
              <a:rPr lang="id-ID" altLang="en-US" smtClean="0"/>
              <a:t>jawara (dalam persaingan) bagi </a:t>
            </a:r>
            <a:r>
              <a:rPr lang="en-US" altLang="en-US" smtClean="0"/>
              <a:t>orang Indonesia</a:t>
            </a:r>
            <a:r>
              <a:rPr lang="id-ID" altLang="en-US" smtClean="0"/>
              <a:t>,</a:t>
            </a:r>
            <a:r>
              <a:rPr lang="en-US" altLang="en-US" smtClean="0"/>
              <a:t> pada umumnya masih lemah.</a:t>
            </a:r>
          </a:p>
          <a:p>
            <a:r>
              <a:rPr lang="en-US" altLang="en-US" smtClean="0"/>
              <a:t>S</a:t>
            </a:r>
            <a:r>
              <a:rPr lang="id-ID" altLang="en-US" smtClean="0"/>
              <a:t>arana pendidikan bidang akuntansi belum merata di Indonesia</a:t>
            </a:r>
          </a:p>
          <a:p>
            <a:r>
              <a:rPr lang="id-ID" altLang="en-US" smtClean="0"/>
              <a:t>Akuntan Indonesia </a:t>
            </a:r>
            <a:r>
              <a:rPr lang="en-US" altLang="en-US" smtClean="0"/>
              <a:t>harus </a:t>
            </a:r>
            <a:r>
              <a:rPr lang="id-ID" altLang="en-US" smtClean="0"/>
              <a:t>menyiapkan diri </a:t>
            </a:r>
            <a:r>
              <a:rPr lang="en-US" altLang="en-US" smtClean="0"/>
              <a:t>agar dapat unggul dalam </a:t>
            </a:r>
            <a:r>
              <a:rPr lang="id-ID" altLang="en-US" smtClean="0"/>
              <a:t>AEC sehingga dapat menjadi tuan rumah di negeri sendiri bahkan bisa melebarkan </a:t>
            </a:r>
            <a:r>
              <a:rPr lang="en-US" altLang="en-US" smtClean="0"/>
              <a:t>sayap </a:t>
            </a:r>
            <a:r>
              <a:rPr lang="id-ID" altLang="en-US" smtClean="0"/>
              <a:t>ke negara ASEAN lainnya.</a:t>
            </a:r>
          </a:p>
          <a:p>
            <a:endParaRPr lang="en-US" altLang="en-US" sz="2200" smtClean="0"/>
          </a:p>
        </p:txBody>
      </p:sp>
      <p:sp>
        <p:nvSpPr>
          <p:cNvPr id="26628" name="Slide Number Placeholder 3"/>
          <p:cNvSpPr txBox="1">
            <a:spLocks/>
          </p:cNvSpPr>
          <p:nvPr/>
        </p:nvSpPr>
        <p:spPr bwMode="auto">
          <a:xfrm>
            <a:off x="8004175" y="6527800"/>
            <a:ext cx="4540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DA3411-06F6-4D67-9F8C-C0C43702B87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Apa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Harus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Dilakukan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Mahasiswa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Menghadapi</a:t>
            </a:r>
            <a:r>
              <a:rPr lang="en-US" b="1" dirty="0" smtClean="0">
                <a:solidFill>
                  <a:schemeClr val="tx1"/>
                </a:solidFill>
              </a:rPr>
              <a:t> AEC 2015?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179388" y="1500188"/>
            <a:ext cx="87852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Meningkatkan pengetahuan </a:t>
            </a:r>
            <a:r>
              <a:rPr lang="id-ID" altLang="en-US" smtClean="0"/>
              <a:t>dan kemahiran </a:t>
            </a:r>
            <a:r>
              <a:rPr lang="en-US" altLang="en-US" smtClean="0"/>
              <a:t>teknis tentang akuntansi, auditing, keuangan dan bisnis sesuai standar internasional.</a:t>
            </a:r>
          </a:p>
          <a:p>
            <a:r>
              <a:rPr lang="en-US" altLang="en-US" smtClean="0"/>
              <a:t>Meningkatkan kemampuan profesional (</a:t>
            </a:r>
            <a:r>
              <a:rPr lang="en-US" altLang="en-US" i="1" smtClean="0"/>
              <a:t>soft skills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Meningkatkan kemampuan </a:t>
            </a:r>
            <a:r>
              <a:rPr lang="id-ID" altLang="en-US" smtClean="0"/>
              <a:t>dan ketrampilan </a:t>
            </a:r>
            <a:r>
              <a:rPr lang="en-US" altLang="en-US" smtClean="0"/>
              <a:t>komunikasi termasuk </a:t>
            </a:r>
            <a:r>
              <a:rPr lang="id-ID" altLang="en-US" smtClean="0"/>
              <a:t>kemahiran ber</a:t>
            </a:r>
            <a:r>
              <a:rPr lang="en-US" altLang="en-US" smtClean="0"/>
              <a:t>bahasa Inggris</a:t>
            </a:r>
          </a:p>
          <a:p>
            <a:r>
              <a:rPr lang="en-US" altLang="en-US" smtClean="0"/>
              <a:t>Menigkatkan wawasan pemahaman lingkungan internasional dalam rangka untuk meningkatkan kepercayaan diri</a:t>
            </a:r>
          </a:p>
          <a:p>
            <a:endParaRPr lang="en-US" altLang="en-US" sz="3200" smtClean="0"/>
          </a:p>
          <a:p>
            <a:r>
              <a:rPr lang="id-ID" altLang="en-US" sz="3200" smtClean="0"/>
              <a:t>Lalu, </a:t>
            </a:r>
            <a:r>
              <a:rPr lang="en-US" altLang="en-US" sz="3200" smtClean="0"/>
              <a:t>Segera ambil ujian CPA!!!</a:t>
            </a:r>
          </a:p>
        </p:txBody>
      </p:sp>
      <p:sp>
        <p:nvSpPr>
          <p:cNvPr id="27652" name="Slide Number Placeholder 2"/>
          <p:cNvSpPr txBox="1">
            <a:spLocks/>
          </p:cNvSpPr>
          <p:nvPr/>
        </p:nvSpPr>
        <p:spPr bwMode="auto">
          <a:xfrm>
            <a:off x="7945438" y="6308725"/>
            <a:ext cx="10906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AB52DD-AA7F-47E1-977C-CC978BA2166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  <a:p>
            <a:endParaRPr lang="id-ID" altLang="en-US" smtClean="0"/>
          </a:p>
          <a:p>
            <a:endParaRPr lang="id-ID" altLang="en-US" smtClean="0"/>
          </a:p>
          <a:p>
            <a:endParaRPr lang="id-ID" altLang="en-US" smtClean="0"/>
          </a:p>
          <a:p>
            <a:r>
              <a:rPr lang="id-ID" altLang="en-US" sz="3200" b="1" smtClean="0">
                <a:latin typeface="Arial Rounded MT Bold" pitchFamily="34" charset="0"/>
              </a:rPr>
              <a:t>UJIAN CPA &amp; SERTIFIKASI DI IAPI</a:t>
            </a:r>
            <a:endParaRPr lang="id-ID" altLang="en-US" b="1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949575" cy="3455988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843C6E-EC14-4422-9CE5-4EE35D14A81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1268" name="Title 6"/>
          <p:cNvSpPr>
            <a:spLocks noGrp="1"/>
          </p:cNvSpPr>
          <p:nvPr>
            <p:ph type="title"/>
          </p:nvPr>
        </p:nvSpPr>
        <p:spPr>
          <a:xfrm>
            <a:off x="2143125" y="214313"/>
            <a:ext cx="5453063" cy="571500"/>
          </a:xfrm>
        </p:spPr>
        <p:txBody>
          <a:bodyPr/>
          <a:lstStyle/>
          <a:p>
            <a:pPr eaLnBrk="1" hangingPunct="1"/>
            <a:r>
              <a:rPr lang="id-ID" altLang="en-US" sz="3200" b="1" smtClean="0">
                <a:solidFill>
                  <a:schemeClr val="tx1"/>
                </a:solidFill>
              </a:rPr>
              <a:t>Agenda Paparan </a:t>
            </a:r>
          </a:p>
        </p:txBody>
      </p:sp>
      <p:sp>
        <p:nvSpPr>
          <p:cNvPr id="11269" name="AutoShape 2" descr="data:image/jpeg;base64,/9j/4AAQSkZJRgABAQAAAQABAAD/2wCEAAkGBxQTEhUSExQVFRIXGBgYFhgVGBQWFhYWFxcWGBcXFxcYHCggGRsmHRcUITEiJSkrLi4uGR8zODQsNygtLisBCgoKDg0OGxAQGiwkICYsLC0sLCwsLC00LCwtLSwsLCwsLC8sLzQsLCwsLCwsLC8sLCwsLCwsLCwsLCwsLCwsLP/AABEIAPoAyQMBEQACEQEDEQH/xAAcAAEAAgMBAQEAAAAAAAAAAAAABQYDBAcBAgj/xABBEAABAwICBgcGBQMDBAMBAAABAAIDBBESIQUGEyIxgQdBUWFxkaEyQlJygpIjYqKxwRQzwlPR8BY0Q7Jzg9IV/8QAGwEBAAIDAQEAAAAAAAAAAAAAAAQFAQIDBgf/xAA8EQACAQIDBAgFAgQGAwEAAAAAAQIDEQQhMQUSQYETUWFxkaHR8CIyscHhFPEzQlLCBhUjYoKiJDSScv/aAAwDAQACEQMRAD8A7igCAIAgCAIAgCAIAgCAIDwlYbS1Bhlq2t4n/n8KLWxtKkvifv7HSNKUtCs6Y17pobjGHO+Fm8fA2yB8Sobxter/AAYZdbyXvtVyZTwTepT6vpMkLtyLd/M8gnk0WHquTw1eec6tn2L85+CJkcJBIuGp2tzKsFubXi2JpztfrB6x6+a6YevWo1FSrO6ej96e9eEPE4XdW8i2q4K8IAgCAIAgCAIAgCAIAgCAIAgCAIAgBKN2BikqGt4lR6uJp0/mZvGnKWhAaX1xp4Lh0jcXwjed9rc/2UF7QlU/gxb7eHjo+Tv2Eqng5S1KVpbpLe64gjt+aTP9I48yufQ16n8SduxZ+b9H3k2GDhHUp+kdN1FQbSSucDwaMm+GEZFdqeGpU/iSzXF5vxenLIlRhGOiNnR2q1RLY4Nm3tk3f08fRRa+1cNS/m3n2Z+enmHJIn/+iGNifvufLhOG263FbLLMnPvVV/nspVEkko3V+Ltxz/BrvMruqWkNhVRPvYE4HfK7L0OE8lfYuDlSdtVmu9Gakd6LR3+B+JoKn4eoqlNSXE89OO7JoyLsahAEAQBAEAQBAEAQBAEAQBAEBikqGt4uA/56qPUxVGmrzkkjeNOUtEQ2ldaYIRvPA7LmxPgPaPkqyW1+ke7hoOfbovF+nMlU8FJ6lJ0v0lXuIWk953G8uLj6Lm6OMr51am4uqOvj6Mm08HCOpUNJazVM2T5SG/Czdb6ZnmV3p4GjC2V325/jwRJjCK0Rg0doSeb+3GcPxHdb5njyus18bQo/PLPqWb995s5JFm0fqMBnPJf8sfD7jx8gqXEbe4Uo836L1Zpv9RZaDRkMP9qNrT28XHxcc1SV8dWr/PJv6eGhjN6m2SojbeosGlIuzDOXa00OyqZG+6442+Ds/Q4hyXvNm1+mw0W9Vk+X4szeLujsWomlNvSxuJ3rWd8zcneoJ5rvs97kp0Op5dzzRUY2nuzuWNWhCCAIAgCAIAgCAIAgCAIDFJO1vEj/AJ+y4VcTSpq8pL39OZvGEpaIi9I6wxRDE5zWjtcQB5n+LqrqbZjJ7tCLk+xe/FXJMMHJ6+/fIpml+khguIg6Q9vst83C/k1cHDHYj55KC7M36eFmTaeDjHUp+ktbamW+/sweplwebzveRC60tmUIPeknJ9csyVGEURNNSSzO3GPkceJAJ+53VzUupVp0Y/G0l70Rs2kWPR+pEjrGZ7Yx2N33f7D1VTiNuUoZU1fvyXr9DXf6iz6P1epobFsYc4e9JvHxF8hyAVFiNq4itk5WXUsl+eZrmyULlXOTYseLUyEAQBAVTpBorxxzDi04HfK7gT4EW+pek2BXtKVJ8c+a/H0EdbGfol0phkfATkd9vo13+B81eVH0WIp1eD+F89PMj42nvQudZVwUoQBAEAQBAEAQBAfEkzW8SAuVSvTp/O7G0YSloiOq9NMYCbiw4kkADnw9VU1tt0k92knJ9nv7kmGEk9SoaX6Q4m3DHGQ9jPZ+45EeF1HctoYnW0F26+HquZMp4OK1KbpPXaol9m0Y7t533O/gBbw2VSvvVW5vt08PyS404xIECSZ/vyyH5nu/kqf/AKdGPCK5JG+hP0GpU785C2Id+877Rl6qsr7ZoU/kvLyXi/Q1c1wLLo7VWmizLTK7tksRybw87qkxG2a9TKLsuz11NbyZNtyFgAB2DIKqlVlJ3bMWC5mx4gCAIAgCAIDX0lSCaGSI+80gdzuLTyNipWDrujWjPqf7+RjTM5loKtNPUxyHLC6z+5p3X+QJ8l7nE0+lotLquvqjeS3lY/QtLLiYHdo9etTcLW6ajGfWvPieeqR3ZNGVSDQIAgCAIAgCAqmtetjKbIk3N7BubnW427B3qgxOKxGIqujhsktZe/t+1jhsKmt6RzzSWvcz7iNrYx2nfd457o8iucNkwedaTk/Be/AsI0oorlTVyzOGNz5HHgCS7P8AK3q5BWNOlSox+BKK96v1OlkiX0dqhUSZuAib2v8Aa5MGfnZQa+1sPSyT3n2evpc1c0iyaP1Np47GQuld37rftHHmSqXEbcqzyh8Pdm/H0Nd5ssELGsGFjWsb2NAA8gqepXnN3k7vtzMWPpcm7mTxYMhAEAQBAEAQGOpnEbHSONmsaXOPYGgk+gW0IOclFat2MN2VymdHWvBrjLFMGtmacTA24Doz1ZnMtNrnrBHerra+yVg1GdO7i8nfr/JFw2I6S6epeAqROxKOaa5UOzqn2G7Jvj6va/UCea9xsmv0uGXXHL08jeLyOp9HGlNtStBN3NGE9t2WHqMB5qXgX0dWdH/ku56+GRVY6naW8WxWhACAIAgCAIAgOD6/Yv62QO6g0N+W3/6xKk2fHdo243lfvv6WPQ0mnBNG1qtqxFPGJnvcRcgsbZtiOouzJuLHK3FQ9o7Sq0J9HCK0vd/ZfuZlJp2LlQ0MUItFG1neBmfFxzPNeZr42rWd5tv31aGtr6mwSorbepmx4sGQgCAIAgPUB4gK/HrUz/8AoO0e5jmPDQ5j3WwyEtxEAeF8+vC4ZWzsXs6f6NYpNNXs11Z2996OHTrpOjZQtDaY01UTVEUc0WOB1nse2IC+Jw3LsuQC22Z6wr/E4bZVCnCc4O0lk031LXPtIcKmIlJpPQlo9dq2jkazSlMGxONhNFwHecJLXdthY2vkVDeysLioOWCqXa/lftNeaOixFSm7VVl1k30l6UEejZXNcPxQ1jMxvCQi+Ht3MRULY2Hc8bFNfLdvst+bHbFTtSfacsgnkY2mraOmlaKWNomlI/DkdiIdw4jec0m97EZCy9VKEJOph8RUT338MeKXD6Jrt6yvTatOC01Z3DQWl46qBk8Ru1w4dbXe8x3eCvDYrDTw1V0p6rz7eZa05qcd5ERr7RYoGyjjG7P5X2H74Vb7BxG7VdN/zLzWf0udI6mDor0ps53RE7rxiHi3J36Tf6F6HEPoqkK3U7PufpnzOOLp78DsSuCjCAIAgCAIAgOW9L2i7OjqAPyu55j1v9wVS10WKlDhNby71lL7MuMDUvDd6iF6PK7DI+E8HjE35m8fMf8Aqq3bdDepxqrhk+5/n6kqa4l5cF5GaszCPlamQgCA9QGtpGsbDE+Z98EbS51hc2aLmwXSjSlVqKnHVuyNZSUU2ygHXaurXFujKW0YNjLNb/fACOy7ivQ/5VhMIr4ypn/TH9r/AEIX6ipU/hx5s+NaqTSY0Y+SecbeKUSfgHATFbDYlgbmHHF4DwtnA1MA8co0ofDKNviz+LnfVZCrGt0V5PNPh1GHVXpHexkbdINcGSA7Koa24cAcJxgcSCCCW58LjrW+O2HCcpPCPNaw6u788nwMUsW0l0niZ+k4ACk0rTlr9lI0FzCCHMvibdw6rhzfrXPYl30uCqq28nk+D0eXg+RnFfy1Y8DyrnbTaap6lh/Arow0nqLnBoB8xCfqKzThLEbMnRl81J/T3INqFdSWkvfoS3SzXwsoJIpC0yyYdmy+9cPaS4DiAADny61E2DRqyxcZxWSvd8NNOf54HTFyiqbT1InWLVqpqNFUNPGzFIzZl4Ja0sGzcM8R6sQBAzUvCY7D0NoVqs3ZO9u3NfU51KU5UYxSOjCBuDZ2BZhw2IFi21rW7LdS83vy3t6+d7k2ytY09CaEgpGOZAzA1zy8i7jvEAZXJsLAZLvicXVxMlKq7tKxrTpxgrRNurpxJG+N3B7S08xa60w9V0qkZrgzc5ZQVDqaoa8+1E/eHgbPHMYgvfzSrUstGsvqjdreVj9CaOnD42uBuLDPtFsjzFjzUjA1ekoq+qyfL1VnzKCtHdmzZUs5BAEAQBAEBCa46MFRSyM67Zdx6jyOE8lWbUi4wjXWsHfk8peWfIl4Opu1LdZwrR9UYZmSWzY65Hhk4eVws16SrUnDrX7F01dHXnEEAjMHh4HgvAVYtanGJ8LgbnxNK1jS9xDWtBc5xNgGgXJJPAALaMXJqMVdsw3ZXZ5TVDJGNfG5r2OF2uaQQR2ghJwlCTjJWa4MJpq6Oda0TzV+kho2KV0UETcczmXBJsCeBzG8xoHAEk5r0eChSwWC/V1IqUpO0b++xvuINVyq1ejTslqT2h9BQaOZKJ6suhls21S9rWAWIIGI2JOLPwUDEYurjpRdKlaUc/hTv7R2hTjST3pZPrKHq1pusonVGjaaAzytmcWF1yGNFmlxaLCxsw3JAz71f43CYbFxp4utPdjuq/bxt9eDZDpVJ026cVd3Lzq1oStO1dpGoEjZoywwNsWNDuJuAADa4s3LPiVRYzF4RbqwkLOLvvcXb3fMl0qdTN1HrwIDo1iY5lXoqqa2TYyOIa8cW3wuLRxFnAG4+NT9sylGVLG0HbeWq8V5ZcjjhkmpUpcD40/0ZysZIKCd2yk9unkdumxBFncCQQLYhcW9pbYXb1OUovFQ+JaSS987eAqYSST6N5dRKwakOqdH0sFW4xVEGLC5ha4taSbMvw9kM4H3QoktrRoYypVoLejLrur9vjfxOiw7nTjGeTRs6E6OKWCQTSOkqJQQQZSC0EcDhHE/MTwC54nbmIqw6OCUI9nr6WNoYSEXd5suSpSUEAQBAc714osFTjHsyjF9Qyd/B+pe12LiOlw269Y5cuHvsNo6HROi/Sm0pWsJ3o7xn6c2foIH0Kwwz6PEShwlmu/858olZjqdnve/fqXVWZXBAEAQBAEB8vbcEHgRZazgpxcZaPIynZ3RwXXfRuwq5BbJxxjmSHfqDjzCqMDJ9F0ctYNxfLR81Y9DSnvQTLlqdWbWlYCd5m4fp9n9OFea2rQ3MRLqefjr5mssmSypTYp3SxpHY6OkANnSubEPAnE7za1w5q52DQ6XGRb0im/svNkXFz3afeQfRvXyUdQ/RVTkfbgOdiXDEWgnqIzHeHDiVO2xRhiqKxtHul9L8tO6xxw0nTk6UuRqU01RHpPSjKcNNY9t4cWEC2KNxtiIF8DgQDlurtONGeBw0qz/ANNP4rdz6u1WfeapyVWajrwK9rhq3JG6Bs9Q6fSNQ4XZe4Y1xs0XOebjYcBkbDK6sNn46E1N04btKC163x8uelzjWpNW3neTLhrRSz0Okm6QpoHzxyx4JGR4r4g0NscLThG7GQbcQVT4KpRxmCeFrTUWndN+PWr6tEmqpU6vSRV7meiqtM1cjH4GUVOHAkOAL3NvmCHXcTbuaFzqU9l4aDjd1JW4aX5ZebNoyxE3fRe/fAtdLq5DHVyVrQ4TStwOz3LbtyG24nC3r6lVTx1WeHjh5W3Yu66+PqSI0oqbnxZLKGdQgCAIAgCAICva8UWOnxj2ozi+k5O/g/SrrYeI6PEbj0krc+HpzC1Ivox0ns6ox9Ujcvnju4ebdoOYXqMSnG1SOsc/ff8AL/yOWKhvQ98faZ2kG+atU01dFE8j1ZAQBAEAQBAc46XNF3YycDNpz8HWB9cHqqeouhxvZUX/AGj6r6FtgKl47vUVTUDSGCcxHhIMvnaCR5i/ooW2aG/RVRax+jJk1lcv7xmvH1FZmq0OY9LLXz1NDRsIbtH3vmSHFzWBx7gLnzXpNguFKjWxElovte3Mg4u8pxgj3THRmWw7aCeWWvY4SCSR1sZb1Nv7JuAQSTmLE24Yw+3k6nR1YKNJq1ktPXtsuRmeEaV4u8iR0hqfJXMgq5Huo9INYA90efC4HsuFjY9RyBtnZR6W06eElOhFKpSbyT/KeXLtN5UHUSk3aRu6r6hxUsv9RJI+oqf9ST3TaxLQSTe2VyT3WXDG7YqYiHRQioQ6l7+iNqWGUHvN3ZbVUEoIAgCAIAgCAIA51uOSylfQxcLBk+Jog9rmOza4EHwIsVvTm6clOOqdzBylrn004I/uQyXHeWO/Y28ivocJqtTUo8Vde+w3aUlZ8T9A6IqmyRNc3NpALfkcA5voQOS64GXwOH9Lty1Xgsu9Moa8WpZ+3xN1TTiEAQBAEAQEXrJQCenkjPW08srE/wA8lXbUg3Q6SOsGpLlr5XJGFqblRdpwCJ7oZQeD438PzMOY8xZJKNanbhJeTL3U69FKHsa9vsuAcPAi4XgcRTcG4vVOxxWTI+s0JBLPFUPZeaK+zdd2V+4Gx4nisU8XVp0pUov4ZaoxKnGUlJ6okFHOgQBAEAQBAEAQGnpHS0EAvNLHGOrG4AnwHE8lIoYWtXdqUHLuRpKpGHzMiItaTPlR08k4/wBR/wCBB97xid9LSp0tmKhniqih/tXxS8FkubOKr738ON+3RG3HRVMgBmnEYyJjpmgeLXSyXcfFoYVwlWw1PKlT3u2b81FWXi5G6jOXzO3d6/sb1Jo6OPNrd7hjcS958XuJcfNR6mIqVMpPLqWS8FkbxhGOhtLgbhAc/wBfKLBOJBwkbn8zbA+mH1XsNhYjfw7pvWL8nn9bm0S89FelMdOIyd6JxjPbhdd8Z8P7reQVtB9HXT4Syfm4/wB3iitxtPO/P7P7F8VkVoQBAEAQBAeELDSaswcK1/0dsatx6n5/UN137A/UqPZzcaboy1g3HlwfgehpT3oJlj1DrdpTbM8YyW/S7Nv+Q5Kl2zQ3K+9wkvPR/Z8zE1Zk+vPNWMniGQgCAIAgNeurooW45ZGRt7XuDRyvxXWjQqVpbtOLk+xXNJTjFXk7FXqNfonO2dHDNVScNxrmsB6sTiLgd9rd6uIbCqRjv4mcace13fJfkjPFxbtTTbMP9DpWqN5ZWUUR9yKzpObgcj3hw8F06bZeFX+nB1Zdcsl4fjma7mIqavdXYSuhNTaanOMt2097mWbfeT2i+TfEZ96hYvbGJxC3b7sP6Y5L8/Q7U8NCGer62WFVZICAIAgCAgNdqTHTFwFzGQ/lwd6G/JW+xK3R4pReklbnqjK1ITo20hs6vZ3sJmlg7No3fjJ5gt+tewrQc4NR14d6zXmkccVG8L9X00Z22J+IBw4EXU2lUVSCmtGrlHKO62mfS6GAgCAIAgCA550r6MxRbUDNhDuR3X/4HkqKr/obQ7Kkf+y/FvEtsDO8d0pOo1ds6kMPsyjD9Qzb/I+pc9r0ekw+8tY58uPryJs1kdHkC8ZUVnc0ifC5mx6hg8QyVvSet7GHDBBPVP4fhRv2d++W1vturbD7JnNb1acaa/3NX/8Am/1sRp4hLKKb7vUjraXqeJhooz2b8oHrn9qlX2Thv6qsvBfb+45/+RU6ooz0PR/Th20qHy1UvWZXHD9oN7dziVzrberuO5QSpx/2rPx9EjaODhe822+0tVNTsjbhjY1jRwDQGjyCpqlSdR7022+t5klRSVkZFobBAEAQBAePeALkgDtJsFlJydkYbserBk+Zow5paeDgQfAixW0JuElJap3ByirhfTTloNnxPBae9pDmO/8AUr6Hhq6r0o1VxX7+ZtZSVmd80FXNmibI32XtbI0dgeLkcnYhyXbCy3ZTp9T3l3Sz8pby7rFFXg4vPu8PxYklNOAQBAEAQBAResdGJIXNIuLEH5XDCf39FT7apt0FVjrBp+/ryJWEnu1LdZwCVjoZSOD438fzMOR8xdd4uNamnwkvJl3qdcpagSxMkbwc0OHMcF4TE0XTlKD1TOKyZ9KGblK1o0HWPrGVEGF7Q1oa18j4xE8G+KzSMQPXxuCQRwXoNn43Bwwro1rp3d2op7y6s728rZO+pCrUqrqb0f2Loy9he17Z24X67dyoHa+RMR9LAPEMhAEAQBAaukNJQwNxTSsjb2vcG38L8V2o4erXdqUXJ9iNJTjHOTsQo1sEpw0cEtQfjtsoB4yP48gVYf5U6S3sTUjDs+aXgvu0cf1G9lBN+S8TaipKuUfjTNgHwUzQXceuWUG+VuDW+K4yq4Sk/wDSg59s3/bG3m2bKNSXzO3d6s3qXRcUZxBuJ/xyF0kn3vJKj1MVVqKzdl1LJeCsjeNOKNxRzoEBR9f6Cz2Tjg7cd8wzaeYv9q9VsDE70JUXwzXc9fP6m0S0dFGlMUBiJzhfb/65jceUgd9yvJPcqQn27r7paf8Aa3iyvxtPO/Wr81+PodFVkVYQBAEAQBAfMjMQIPAi3mudWmqkHCWjVvEzGW600cP6QtH7Opx2ykGfzs3XemH1VFsmbVOVGWsG1753PQ0pb0Sa6Pq3HA6I8Y3ZfK+5Hri9FWbaobtVVOEl5r8WMTWdyyELzjVnYHiwZCAIAgCAxVdUyJpfI9rGDi55DR5ldKdKdWW7BNvqSuaykoq7ZVqvX+DFs6ZktVL8MTTh8S4i9u8AhXFLYNfd368o049cn9vyiNLFxvaCbfYa5g0tVHedHQxHqZvy27yL+hb4Lqp7Kwvyp1ZduS98maWxFTX4USOiNSKaJxkkxVMxN9pUHGR2WBy5m571FxO2sRVjuQtCPVHL35I6U8LCLu832llVQSQhkIAgCAjdZKLbU0jALuAxN+ZuY88xzU7ZuI6DExk9NH3PL8hFN1C0lsaxgJsyb8F3djtgPJ4Z6r3dSn0kXB5XVu79nmaYiN4X6s/XyO608mJoJ49fcRkR53UjDVXVpKT149jWTXJlHOO7JoyLuaBAEAQBAEBQOlHRmOFzwM22kHgN1/ob8l52sv0+0k+FRefu3iW2BneNurIoOpldsqpgPsyXjPic2/qAHMrptSj0uHdtVn6+RNmro6XIF4qqs7mkT4XI2CAICD0vrK2ElkcM9RIMi2GNzmtP5pLYRyue5WOG2dKqt6c4wj1yavyWv0OFSuo5JNvsIba6XqfZbFRRn4rSS28j6hqsN3ZOG1cqsuzJfb6s43xFTS0UZaXo/hLtpVyy1UvbI5wbyAN7d2Ky51NvVlHcw8I049iz9PIzHBxvebbZaqOjjibgiYyNo6mNDR5BU1WtUqy3qkm32u5KjFRVkjMuZsEAQBAEAQBAeoDlOnqMw1EjBkA7EwjKwdvNt4XtyXv8BX6fDxm9bWfesn6m6zR3HVfSYnhZL/qMDz3PG7KOTh6qVhpbtWUOv4l9Jedn/wAijxFPddurL7ry+hMqeRggCAIAgCAjdPUwfEbi4HEdrTk4Km23RcsOqsdYO/Lj68iVhJ7s7dZwCtp3QyujvvRuIB8Duu/YrvSqRrU1Pg1+6LtO6OsaOqxNCyUe80HwPvDkbheHxdB0pypvg/28jjozIoJuVnWeur4nWpoGzNeN1wNnRuHHGDYFpytn1G/UrfZ9DA1Y3rz3WtV1rs7fxYi1pVYv4FcmdDbfYs/qcG3tv7O+EZmw4nMC1++6gYroelfQX3OF9TtT3t1b+pvKOdDxAEAQBAEAQGCtrY4W45ZGRt7XuDR5ldaVGpWlu04uT7Fc1lOMVdsiotZWy5U0Ms/5w3ZQ+O0ktcfKHKZLZ0qWeInGHZe8vBX82jkq+98ib+htQxVL85HsiHwwjG7nJILHkwLlKeGhlCLl2yy/6p/3GyU3q7d3r+CQjZYWuT4kk+qiyld3OiVj6Wpkp3SDRZRzD5Herm/5eYXpf8P4j56L719H9jMSW6J9K7skBP8AbcJG/I/dkHgDgdzXoKr3HGr/AEvPueUuSyl/xIeMp3z68uazX3R1BWZUBAEAQBAEB8vYCCDwIsea0qQjOLhLRqzMptO6OKdI2jjHOJPjBa75mZX5tLfJef2VKUIzw89YPy958z0FKalG6JHo7rcUb4TxYcTflfx/UD9yg7bo2qRqLirPvX4+gms7locF5qSs7BHi1MhAEAQBAEBiqqpkbcUj2saOJe4NHmVvTpTqS3YJt9iuaykoq7ZVq/pAgBMdMySrl7Imuw83WvbvAKuaOwa7W/Xkqcf9zz8PVojSxcdIJt9hijj0rVEbRzKGE8Qyz5rdlze3jdpHZ1LeUtl4VfAnVl25R9+PeapYipr8K8yU0fqdSxkPe108o/8AJUOMrv1ZDkFDrbXxNROMXuR6ordXln5nWOGgs3m+3Mnwqw7hDIQBAaOnaPbQSR9ZbdvzNzb6gKXga/QYiFThfPueTCKDqdpHYVkTz7Djs3/JJum/hcH6V76ai01LTj3cfI1rw3oNLXVd6O90riW2PEbp8Rlfnx5rthJSdJKWqyfesr89eZRVElLLjmZlJNAgCAIAgCAo3SdovaQOeBm3fHizJ36CfJUGKj+nx8avCa3X38Pt4MtMDUy3eo5tqlXbKqjJ9l/4bvB3D9WFdNpUelw8lxWa5fi5YSV0dRkC8RVXE5RMa4m4QBAfMsoaC5xDWjMlxAAHeTwW0YuT3Yq7MNpZsqukOkClY7Zw7Spl+GBpcPu6x8uJXNHYOJmt+ranHrk/t62IssZBO0c32Gt/V6Wqv7cUdFGfeks+TkCMvAtHiuvRbKwvzydWXUsl75vuNd7EVNFuoy0nR/EXCSrllq5eN5HODB3BoN7d2K3ctKm3qqW5hoRpx7Er+nlczHBxvebcmWqjo44mhkTGRsHUxoaPIKmq1qlWW9Uk2+tu5KjGMVZIzLmbBAEAQBAEB6gOW6zUGxqHsHsu32/K6/7G45L3uzcR0+GjJ6rJ969dTdM7LqZpX+op4pSbueyz/wD5Y9x/nYHwUvDvcrOP9S845ecd3wZS4mnutrqfk8ywqwIgQBAEAQBAaelafHE4Wv1/7jyuFXbVw7rYaSWq+Jd6/F0d8PPcqI/PelKQwzSRfA4gHrtxafIgrXD1lWpRqda/fzL5O6Oq6Jq9tBHJ1uaCfm4O9QV4vGUOjqzp9Ty+xx0ZmVcbmOqlLGOeGueWtJDW2xOsL4W36zwW9OKnNRbtd2u9F2s1k7K5Gavad/qg9wgnia0gAzNDMZzvhFycsvNS8bgf0tk6kZN8Iu9u850qvScGu83NIaLhntto2yBvAPGJoPbhOV++y4UcVWoX6KTjfqyfjqbypxl8yuZKSijiFoo2RjsY1rf2C1q1qlV3qSb722ZjCMdEZ1yNggCAIAgPUBE1usdNE/ZulDpTwjjDpZSezBGC70U2ls7E1I76haPW/hXi7I5SrQi7Xz8T2OtqJDuQbJvxTuGLlFGSfuc1JUcPT+apvPqiv7nbyTMKU5aK3f6G/TxuHtvxHuaGtHgMz5kqLOUX8qtzv78EdEnxZlWhsVTX+ixRsmHFhwu+V3DyIH3L0GwMRu1JUnxV13r8fQzE2OifSdjLTnqtOz6bMkA8WlvkvTVlZdIv5fi8Nebi2vAiYyF7Pry9PM6wCrJO5ThAEAQBAEAQHHOlHRezmbKBk7dPiN5voSPpVDg49BVqYbgnvR//AC/TQvcNU34Jn30d192vgPu77fB2ThyNj9Srdt0LSjVXHJ8tPL6HSa4ltcM15maswj5Wpk9QHiAIAgCA9QEPpjWelpr7aZocPcbvv+1tyPE2U7C7MxWJ/hwdut5LxZxqV6cPmZAN1tq6r/saN2AmwmqDhYO/CCLjwcfBWb2VhMN/7dZX/pjm/fel3nD9RUn/AA482bzNVpZgf62rlmvxjiOxht2EMzcPFR3tOlRf/iUYx7ZfFLz0N+glL+JJvuyJ3R2jIYG4IY2Rt7GgC/eTxJ7yq2via1eW9Vk5PtO8KcYK0Uba4G4QBAa+kqQSxPiPvNI8D1HkbFd8NWdGrGouD/cHONWdIGlq4pXZBj8MgPU112SX8ASfEL6LCSdmtPsYrQ36bid+pTlh+E25cW+hC3wuUHT/AKXblw8muZRVNb9efr5mZSTmEAQBAEAQFS6RdF7amdYXcBcfM3eA5jEOapNpLocRSxHB/BLuenhmWGAqWbicm1YrtjUxvPsk4XfK/L0NjyW+PodNh5R46rvXuxaSV0dVkC8LVWVzlExribhAEAQEZpfWGmpv70zGHjhviefBjbu9FMw2AxOJ/hQbXXovF5HKdaEPmZXTrxLUZUFHLN1bSTciHfcGx8C5pVr/AJLSoZ4yso9izfvkyP8AqpTypxb7Tz/pyvqv+8q9kw/+Kmy83fwcSf5jgML/AOrR3n/VP09N0dDVqfPK3Yia0PqhSU1jHC0vGeOTffftBd7PIBV+K2ti8RlObS6lkvLXnc7U8NThoicVcdwgCAIAgCAIDn+uehnRyOnaLxSG5t7rzxv3E3N+027L+w2Njo1aSoy+aK8V+PybRZ07UHSRmpIHuN3YTE/txREhpPeW5+SvIvdqqX9StzWa8Ve/cinxUN2Uku/k/wAlnUwhhAEAQBAEBr18OKNw67XHiMwoW0cP0+GnBa2uu9Zo60Z7k0z8/aw0OxqJI/dvdvyuzFvC9uSi4Gv09CM+Ns+9F/F3R0nV+t29NHJ7xbZ3zNyd6i/NeSx9Doq0ocOHc80cmrM3FVm4QEJQ61Usswp45CZTiywuFiz2gbjIjPj2Kwq7LxNKi6042jlxXHQ4RxEJS3U8yTraUSMLC57QeJY4sdbsxDMciFEpVXSlvJJ96v5HWUd5WIqi1QoonYm07C698T8Uhv23eTn3qZV2tjKq3ZVHbsy+ljlHD0ou6ROAdXUq47BDIQBAEAQBAEAQBAfE0TXtLXAFpFiDwIK2hOUJKUXZoGXU3RTqV8kIu6CXDNA452cMpInHqcLNsfeAPYV9Gw1RYijGceNpc+K8misxU97N6q6fdwZc1YEAIAgCAIAgCA5H0qaLwvbKB1lh8DdzPLfHkvPYRdBiauH4X3o9z925F5ham/BGp0c1uckJ4ECRviLNd/h5KLtyjlGqu5/Vfc7VFxLo8Zrys1ZmqPlaGxjbTMDi8MaHkWLgBiI7CeJW7qTcdxt26r5eBruq97GRaGwQBAEAQBAEAQBAEAQBAEBvau6che+SmDxtY97DnwyxAHgbdfzL2+wekhhXvrLNx7v3z5ldjaTuprR5Fi23crrp11EHcZlXc0CAIAgCAICs696L21O4AZlpA+YbzPUeqotrLoa1LErg919z9vxJ+BqWbjzOM6D0gYJ2S9QNnfKcnehv4gKRi6HT0ZU/Dv4Fs1dWOtv4XXg6qyOMTGuBuEAQBAEAQBAEAQBAEB6hgj67TUEWUkrQfhG877W3IUyjs/E1s4QduvReZkrukddxwgjv+aThyaOPmFc4f/D71rS5L1foZ3Su1em6iY2dI434NZu+jeKuqOz8NQzjBd7z+ptZItPR1q/P/UCd7CxjWuG9cFxeMOY4gWJzPda/VmdZVP8ASpNN6O2iXa+F/HqIuJqRULHWtmfi9ArHo5/1eSKbeXUZV3NQgCAIAgCAwVsONjm9dsvEZhRMfh/1GHnT4tZd6zXmdKU9yaZwLWqh2VVI226442+D8z5HEOSgbOr9Lh4visny/Fj0EXdF81SrttSsJN3M/Dd4t4ebcJXmtp0OjxElwea5/m5ykrMlFTGx4hkIAgCAIAgCA+g1bKLZi6NKv0pDD/dla0/Dxd9ozUuhs+vW+SLf08XkFd6Fcr9eGjKGMu/NIbD7RmfMK5obA41Zcl6/hmd18St1+n6ibJ0hAPus3R4Wbmed1c0Nn4ej8kFfrefvkbKKRn0fqrUy2Oz2bT70m4Pt9o+SzXx1Cj88vDMw6kSz6M1EiBG1c6V3wtuxvpvHzCqqm2pze7Qhn4vwRzlUeuhddFavCMWZHHEO5oufEDjzK6U9n43Eu9d2XU8/+qsvHwIVTFQWmfvr9CdgpQ3tNu3q8AMgr7D4OFFLV26+HclZLkiDOq5GdSzmEAQBAEAQBAEByrpV0ZYtlA9l1j8r8x5OBHNedw6/T42rQ4S+Jff7+Bd4SpvQXvQh+jyuwyvhPB4xN+ZvHzaT9q5bbo71ONRcHbk/z9TvNcS9PC8lUVmaxPlczYIAgPoNWyg2YufQYuipdZrvGtXV8UIvLI1ncTmfAcTyCkUcHUrZU4t++sK7K3X68xtyhjLz8T91vIcT6K3obClrUaXdm/fib7jepWtIazVMuRkwN+GPcHn7R5lXFDZuHpaRu+t5/jyNlFIaO1bqZs2xlrT70m43xzzdyBXSrjaFL5pIw5pFn0fqHGLGaR0h+GMYG+GJwLncg1VlXbUflpRbfvTj5HN1JcMi36J1bbH/AGoWRfmI3/uN3rRYfaWL+b4V25eWb+hFniKa1d/fgTUOh2jNxLj5D/dTqGwKUc60nJ+C9fMjTxknlFWJCKJrRZoA8FdUqFOit2nFJdhFlOUnds+11NQgCAIAgCAIAgCAICv656ME0Dm9ZaW+BObTycAqPbEOjlTxS/ldn3P3bmTsFUtLdOHaPqjDKySxBY4EjryycPK4UqtSValKHWv2Ldq6Ov4g5ocMwQCD2grwVWLWT1RxR4Grgotm1z6DF0VLrNd4xVVVHEMUj2sHa4geV+K70qEpu1OLb7DGbK7pDXiFuUTXSnt9hvmc/RW9HYtaWdRqPm/TzN1B8Ss6Q1sqZbjHs29ke6fu9r1CtqOy8PTztvPtz8tDZQSNOg0PPObsjc6/F7smnvxO48rqRWxdCgrTkl2LXwRlySLLo7UI5beT6Y8z9zh/Cqq+2nfdpQz7fRGjqLgXHRGqTI7GOFrT8b83eZuRyXH9LtLGfPdLt+FeCz8iNPFQWrv3E/DoYe84nuGQU+h/h6ms6sm+xZL1+hEnjH/KiQhp2s9loH7+auqGEo0FanFL6+OpFnUlP5mZVINAgCAIAgCAIAgCAIAgCAIDFVRY2Ob2j16vVR8XQVejKm+K8+Hmb057klI4LrlQ7KqflZr98fV7Q+4O81VbMrOph1fWOT5fg9BB3RbtTtKNdSDG4N2RLCXEAWGbcz+UgclSbTw0liXuK+9nl5+f1NJLM80hrnTx5MxSu/Lk37j/AACs0dj155z+Fduvh62CgysaQ1xqJMmkRN/Jm7m4/wAWVtR2Rh6ecvifb6etzdQRDxQyzv3Q+V548XHmTwHip8p0qEc2orwNskWXRmoUz7bVwj/KN9/kMh6qBU2mr7tKLb8PLOT8DlKtFK5ddD6hwxWOzxO+KUhx5N4DyC1/TY/E/O91eH0u3zcSJUxq4Pw9+pZ4dFNHEk+G6PTP1UqhsWjBfG2+7L6Z+MmRJYqT09ffgbkULW+y0DwCs6OHpUVanFLuRHlOUtWZF2NQgCAIAgCAIAgCAIAgCAIAgCAIAgOedJWrj5QJIxdzSSAOsOtib43AI5rz01+hxUpS/h1M79Uu3vz9ot8HXUo7r1OW/wBM/FgwOx/Dhdi8rXVj0kN3eurddydcn9F6lVMpGJoib+fN1u5jc/Oyhz2jSvu07yfZ7+iZzlVjEueiejaJtjJikP5zhbyY3PkSsKGPrcFBef3/ALSJUxsVoW+g0FFEMLWgDsYAxvpn5ld6eyYX3qsnJ+H55NtEOeKnL3ckY4g0WaAB3CysqVGnSW7TikuxWI8pOTu2fa6GoQBAEAQBAEAQBAEAQBAEAQBAEAQBAEAQHjmgixFx3rWUYyW7JXRlNrNFdewbW1ha/DqXiJ0oLGbqirX0tkWqb6O5YImADIAeAsvaUqcKcUoJJdisVcpNvNn2upqEAQBAEAQBAEAQBAEAQBAEAQH/2Q=="/>
          <p:cNvSpPr>
            <a:spLocks noChangeAspect="1" noChangeArrowheads="1"/>
          </p:cNvSpPr>
          <p:nvPr/>
        </p:nvSpPr>
        <p:spPr bwMode="auto">
          <a:xfrm>
            <a:off x="155575" y="-1881188"/>
            <a:ext cx="31623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>
              <a:latin typeface="Lucida Sans Unicode" pitchFamily="34" charset="0"/>
            </a:endParaRPr>
          </a:p>
        </p:txBody>
      </p:sp>
      <p:sp>
        <p:nvSpPr>
          <p:cNvPr id="11270" name="AutoShape 4" descr="data:image/jpeg;base64,/9j/4AAQSkZJRgABAQAAAQABAAD/2wCEAAkGBxQTEhUSExQVFRIXGBgYFhgVGBQWFhYWFxcWGBcXFxcYHCggGRsmHRcUITEiJSkrLi4uGR8zODQsNygtLisBCgoKDg0OGxAQGiwkICYsLC0sLCwsLC00LCwtLSwsLCwsLC8sLzQsLCwsLCwsLC8sLCwsLCwsLCwsLCwsLCwsLP/AABEIAPoAyQMBEQACEQEDEQH/xAAcAAEAAgMBAQEAAAAAAAAAAAAABQYDBAcBAgj/xABBEAABAwICBgcGBQMDBAMBAAABAAIDBBESIQUGEyIxgQdBUWFxkaEyQlJygpIjYqKxwRQzwlPR8BY0Q7Jzg9IV/8QAGwEBAAIDAQEAAAAAAAAAAAAAAAQFAQIDBgf/xAA8EQACAQIDBAgFAgQGAwEAAAAAAQIDEQQhMQUSQYETUWFxkaHR8CIyscHhFPEzQlLCBhUjYoKiJDSScv/aAAwDAQACEQMRAD8A7igCAIAgCAIAgCAIAgCAIDwlYbS1Bhlq2t4n/n8KLWxtKkvifv7HSNKUtCs6Y17pobjGHO+Fm8fA2yB8Sobxter/AAYZdbyXvtVyZTwTepT6vpMkLtyLd/M8gnk0WHquTw1eec6tn2L85+CJkcJBIuGp2tzKsFubXi2JpztfrB6x6+a6YevWo1FSrO6ej96e9eEPE4XdW8i2q4K8IAgCAIAgCAIAgCAIAgCAIAgCAIAgBKN2BikqGt4lR6uJp0/mZvGnKWhAaX1xp4Lh0jcXwjed9rc/2UF7QlU/gxb7eHjo+Tv2Eqng5S1KVpbpLe64gjt+aTP9I48yufQ16n8SduxZ+b9H3k2GDhHUp+kdN1FQbSSucDwaMm+GEZFdqeGpU/iSzXF5vxenLIlRhGOiNnR2q1RLY4Nm3tk3f08fRRa+1cNS/m3n2Z+enmHJIn/+iGNifvufLhOG263FbLLMnPvVV/nspVEkko3V+Ltxz/BrvMruqWkNhVRPvYE4HfK7L0OE8lfYuDlSdtVmu9Gakd6LR3+B+JoKn4eoqlNSXE89OO7JoyLsahAEAQBAEAQBAEAQBAEAQBAEBikqGt4uA/56qPUxVGmrzkkjeNOUtEQ2ldaYIRvPA7LmxPgPaPkqyW1+ke7hoOfbovF+nMlU8FJ6lJ0v0lXuIWk953G8uLj6Lm6OMr51am4uqOvj6Mm08HCOpUNJazVM2T5SG/Czdb6ZnmV3p4GjC2V325/jwRJjCK0Rg0doSeb+3GcPxHdb5njyus18bQo/PLPqWb995s5JFm0fqMBnPJf8sfD7jx8gqXEbe4Uo836L1Zpv9RZaDRkMP9qNrT28XHxcc1SV8dWr/PJv6eGhjN6m2SojbeosGlIuzDOXa00OyqZG+6442+Ds/Q4hyXvNm1+mw0W9Vk+X4szeLujsWomlNvSxuJ3rWd8zcneoJ5rvs97kp0Op5dzzRUY2nuzuWNWhCCAIAgCAIAgCAIAgCAIDFJO1vEj/AJ+y4VcTSpq8pL39OZvGEpaIi9I6wxRDE5zWjtcQB5n+LqrqbZjJ7tCLk+xe/FXJMMHJ6+/fIpml+khguIg6Q9vst83C/k1cHDHYj55KC7M36eFmTaeDjHUp+ktbamW+/sweplwebzveRC60tmUIPeknJ9csyVGEURNNSSzO3GPkceJAJ+53VzUupVp0Y/G0l70Rs2kWPR+pEjrGZ7Yx2N33f7D1VTiNuUoZU1fvyXr9DXf6iz6P1epobFsYc4e9JvHxF8hyAVFiNq4itk5WXUsl+eZrmyULlXOTYseLUyEAQBAVTpBorxxzDi04HfK7gT4EW+pek2BXtKVJ8c+a/H0EdbGfol0phkfATkd9vo13+B81eVH0WIp1eD+F89PMj42nvQudZVwUoQBAEAQBAEAQBAfEkzW8SAuVSvTp/O7G0YSloiOq9NMYCbiw4kkADnw9VU1tt0k92knJ9nv7kmGEk9SoaX6Q4m3DHGQ9jPZ+45EeF1HctoYnW0F26+HquZMp4OK1KbpPXaol9m0Y7t533O/gBbw2VSvvVW5vt08PyS404xIECSZ/vyyH5nu/kqf/AKdGPCK5JG+hP0GpU785C2Id+877Rl6qsr7ZoU/kvLyXi/Q1c1wLLo7VWmizLTK7tksRybw87qkxG2a9TKLsuz11NbyZNtyFgAB2DIKqlVlJ3bMWC5mx4gCAIAgCAIDX0lSCaGSI+80gdzuLTyNipWDrujWjPqf7+RjTM5loKtNPUxyHLC6z+5p3X+QJ8l7nE0+lotLquvqjeS3lY/QtLLiYHdo9etTcLW6ajGfWvPieeqR3ZNGVSDQIAgCAIAgCAqmtetjKbIk3N7BubnW427B3qgxOKxGIqujhsktZe/t+1jhsKmt6RzzSWvcz7iNrYx2nfd457o8iucNkwedaTk/Be/AsI0oorlTVyzOGNz5HHgCS7P8AK3q5BWNOlSox+BKK96v1OlkiX0dqhUSZuAib2v8Aa5MGfnZQa+1sPSyT3n2evpc1c0iyaP1Np47GQuld37rftHHmSqXEbcqzyh8Pdm/H0Nd5ssELGsGFjWsb2NAA8gqepXnN3k7vtzMWPpcm7mTxYMhAEAQBAEAQGOpnEbHSONmsaXOPYGgk+gW0IOclFat2MN2VymdHWvBrjLFMGtmacTA24Doz1ZnMtNrnrBHerra+yVg1GdO7i8nfr/JFw2I6S6epeAqROxKOaa5UOzqn2G7Jvj6va/UCea9xsmv0uGXXHL08jeLyOp9HGlNtStBN3NGE9t2WHqMB5qXgX0dWdH/ku56+GRVY6naW8WxWhACAIAgCAIAgOD6/Yv62QO6g0N+W3/6xKk2fHdo243lfvv6WPQ0mnBNG1qtqxFPGJnvcRcgsbZtiOouzJuLHK3FQ9o7Sq0J9HCK0vd/ZfuZlJp2LlQ0MUItFG1neBmfFxzPNeZr42rWd5tv31aGtr6mwSorbepmx4sGQgCAIAgPUB4gK/HrUz/8AoO0e5jmPDQ5j3WwyEtxEAeF8+vC4ZWzsXs6f6NYpNNXs11Z2996OHTrpOjZQtDaY01UTVEUc0WOB1nse2IC+Jw3LsuQC22Z6wr/E4bZVCnCc4O0lk031LXPtIcKmIlJpPQlo9dq2jkazSlMGxONhNFwHecJLXdthY2vkVDeysLioOWCqXa/lftNeaOixFSm7VVl1k30l6UEejZXNcPxQ1jMxvCQi+Ht3MRULY2Hc8bFNfLdvst+bHbFTtSfacsgnkY2mraOmlaKWNomlI/DkdiIdw4jec0m97EZCy9VKEJOph8RUT338MeKXD6Jrt6yvTatOC01Z3DQWl46qBk8Ru1w4dbXe8x3eCvDYrDTw1V0p6rz7eZa05qcd5ERr7RYoGyjjG7P5X2H74Vb7BxG7VdN/zLzWf0udI6mDor0ps53RE7rxiHi3J36Tf6F6HEPoqkK3U7PufpnzOOLp78DsSuCjCAIAgCAIAgOW9L2i7OjqAPyu55j1v9wVS10WKlDhNby71lL7MuMDUvDd6iF6PK7DI+E8HjE35m8fMf8Aqq3bdDepxqrhk+5/n6kqa4l5cF5GaszCPlamQgCA9QGtpGsbDE+Z98EbS51hc2aLmwXSjSlVqKnHVuyNZSUU2ygHXaurXFujKW0YNjLNb/fACOy7ivQ/5VhMIr4ypn/TH9r/AEIX6ipU/hx5s+NaqTSY0Y+SecbeKUSfgHATFbDYlgbmHHF4DwtnA1MA8co0ofDKNviz+LnfVZCrGt0V5PNPh1GHVXpHexkbdINcGSA7Koa24cAcJxgcSCCCW58LjrW+O2HCcpPCPNaw6u788nwMUsW0l0niZ+k4ACk0rTlr9lI0FzCCHMvibdw6rhzfrXPYl30uCqq28nk+D0eXg+RnFfy1Y8DyrnbTaap6lh/Arow0nqLnBoB8xCfqKzThLEbMnRl81J/T3INqFdSWkvfoS3SzXwsoJIpC0yyYdmy+9cPaS4DiAADny61E2DRqyxcZxWSvd8NNOf54HTFyiqbT1InWLVqpqNFUNPGzFIzZl4Ja0sGzcM8R6sQBAzUvCY7D0NoVqs3ZO9u3NfU51KU5UYxSOjCBuDZ2BZhw2IFi21rW7LdS83vy3t6+d7k2ytY09CaEgpGOZAzA1zy8i7jvEAZXJsLAZLvicXVxMlKq7tKxrTpxgrRNurpxJG+N3B7S08xa60w9V0qkZrgzc5ZQVDqaoa8+1E/eHgbPHMYgvfzSrUstGsvqjdreVj9CaOnD42uBuLDPtFsjzFjzUjA1ekoq+qyfL1VnzKCtHdmzZUs5BAEAQBAEBCa46MFRSyM67Zdx6jyOE8lWbUi4wjXWsHfk8peWfIl4Opu1LdZwrR9UYZmSWzY65Hhk4eVws16SrUnDrX7F01dHXnEEAjMHh4HgvAVYtanGJ8LgbnxNK1jS9xDWtBc5xNgGgXJJPAALaMXJqMVdsw3ZXZ5TVDJGNfG5r2OF2uaQQR2ghJwlCTjJWa4MJpq6Oda0TzV+kho2KV0UETcczmXBJsCeBzG8xoHAEk5r0eChSwWC/V1IqUpO0b++xvuINVyq1ejTslqT2h9BQaOZKJ6suhls21S9rWAWIIGI2JOLPwUDEYurjpRdKlaUc/hTv7R2hTjST3pZPrKHq1pusonVGjaaAzytmcWF1yGNFmlxaLCxsw3JAz71f43CYbFxp4utPdjuq/bxt9eDZDpVJ026cVd3Lzq1oStO1dpGoEjZoywwNsWNDuJuAADa4s3LPiVRYzF4RbqwkLOLvvcXb3fMl0qdTN1HrwIDo1iY5lXoqqa2TYyOIa8cW3wuLRxFnAG4+NT9sylGVLG0HbeWq8V5ZcjjhkmpUpcD40/0ZysZIKCd2yk9unkdumxBFncCQQLYhcW9pbYXb1OUovFQ+JaSS987eAqYSST6N5dRKwakOqdH0sFW4xVEGLC5ha4taSbMvw9kM4H3QoktrRoYypVoLejLrur9vjfxOiw7nTjGeTRs6E6OKWCQTSOkqJQQQZSC0EcDhHE/MTwC54nbmIqw6OCUI9nr6WNoYSEXd5suSpSUEAQBAc714osFTjHsyjF9Qyd/B+pe12LiOlw269Y5cuHvsNo6HROi/Sm0pWsJ3o7xn6c2foIH0Kwwz6PEShwlmu/858olZjqdnve/fqXVWZXBAEAQBAEB8vbcEHgRZazgpxcZaPIynZ3RwXXfRuwq5BbJxxjmSHfqDjzCqMDJ9F0ctYNxfLR81Y9DSnvQTLlqdWbWlYCd5m4fp9n9OFea2rQ3MRLqefjr5mssmSypTYp3SxpHY6OkANnSubEPAnE7za1w5q52DQ6XGRb0im/svNkXFz3afeQfRvXyUdQ/RVTkfbgOdiXDEWgnqIzHeHDiVO2xRhiqKxtHul9L8tO6xxw0nTk6UuRqU01RHpPSjKcNNY9t4cWEC2KNxtiIF8DgQDlurtONGeBw0qz/ANNP4rdz6u1WfeapyVWajrwK9rhq3JG6Bs9Q6fSNQ4XZe4Y1xs0XOebjYcBkbDK6sNn46E1N04btKC163x8uelzjWpNW3neTLhrRSz0Okm6QpoHzxyx4JGR4r4g0NscLThG7GQbcQVT4KpRxmCeFrTUWndN+PWr6tEmqpU6vSRV7meiqtM1cjH4GUVOHAkOAL3NvmCHXcTbuaFzqU9l4aDjd1JW4aX5ZebNoyxE3fRe/fAtdLq5DHVyVrQ4TStwOz3LbtyG24nC3r6lVTx1WeHjh5W3Yu66+PqSI0oqbnxZLKGdQgCAIAgCAICva8UWOnxj2ozi+k5O/g/SrrYeI6PEbj0krc+HpzC1Ivox0ns6ox9Ujcvnju4ebdoOYXqMSnG1SOsc/ff8AL/yOWKhvQ98faZ2kG+atU01dFE8j1ZAQBAEAQBAc46XNF3YycDNpz8HWB9cHqqeouhxvZUX/AGj6r6FtgKl47vUVTUDSGCcxHhIMvnaCR5i/ooW2aG/RVRax+jJk1lcv7xmvH1FZmq0OY9LLXz1NDRsIbtH3vmSHFzWBx7gLnzXpNguFKjWxElovte3Mg4u8pxgj3THRmWw7aCeWWvY4SCSR1sZb1Nv7JuAQSTmLE24Yw+3k6nR1YKNJq1ktPXtsuRmeEaV4u8iR0hqfJXMgq5Huo9INYA90efC4HsuFjY9RyBtnZR6W06eElOhFKpSbyT/KeXLtN5UHUSk3aRu6r6hxUsv9RJI+oqf9ST3TaxLQSTe2VyT3WXDG7YqYiHRQioQ6l7+iNqWGUHvN3ZbVUEoIAgCAIAgCAIA51uOSylfQxcLBk+Jog9rmOza4EHwIsVvTm6clOOqdzBylrn004I/uQyXHeWO/Y28ivocJqtTUo8Vde+w3aUlZ8T9A6IqmyRNc3NpALfkcA5voQOS64GXwOH9Lty1Xgsu9Moa8WpZ+3xN1TTiEAQBAEAQEXrJQCenkjPW08srE/wA8lXbUg3Q6SOsGpLlr5XJGFqblRdpwCJ7oZQeD438PzMOY8xZJKNanbhJeTL3U69FKHsa9vsuAcPAi4XgcRTcG4vVOxxWTI+s0JBLPFUPZeaK+zdd2V+4Gx4nisU8XVp0pUov4ZaoxKnGUlJ6okFHOgQBAEAQBAEAQGnpHS0EAvNLHGOrG4AnwHE8lIoYWtXdqUHLuRpKpGHzMiItaTPlR08k4/wBR/wCBB97xid9LSp0tmKhniqih/tXxS8FkubOKr738ON+3RG3HRVMgBmnEYyJjpmgeLXSyXcfFoYVwlWw1PKlT3u2b81FWXi5G6jOXzO3d6/sb1Jo6OPNrd7hjcS958XuJcfNR6mIqVMpPLqWS8FkbxhGOhtLgbhAc/wBfKLBOJBwkbn8zbA+mH1XsNhYjfw7pvWL8nn9bm0S89FelMdOIyd6JxjPbhdd8Z8P7reQVtB9HXT4Syfm4/wB3iitxtPO/P7P7F8VkVoQBAEAQBAeELDSaswcK1/0dsatx6n5/UN137A/UqPZzcaboy1g3HlwfgehpT3oJlj1DrdpTbM8YyW/S7Nv+Q5Kl2zQ3K+9wkvPR/Z8zE1Zk+vPNWMniGQgCAIAgNeurooW45ZGRt7XuDRyvxXWjQqVpbtOLk+xXNJTjFXk7FXqNfonO2dHDNVScNxrmsB6sTiLgd9rd6uIbCqRjv4mcace13fJfkjPFxbtTTbMP9DpWqN5ZWUUR9yKzpObgcj3hw8F06bZeFX+nB1Zdcsl4fjma7mIqavdXYSuhNTaanOMt2097mWbfeT2i+TfEZ96hYvbGJxC3b7sP6Y5L8/Q7U8NCGer62WFVZICAIAgCAgNdqTHTFwFzGQ/lwd6G/JW+xK3R4pReklbnqjK1ITo20hs6vZ3sJmlg7No3fjJ5gt+tewrQc4NR14d6zXmkccVG8L9X00Z22J+IBw4EXU2lUVSCmtGrlHKO62mfS6GAgCAIAgCA550r6MxRbUDNhDuR3X/4HkqKr/obQ7Kkf+y/FvEtsDO8d0pOo1ds6kMPsyjD9Qzb/I+pc9r0ekw+8tY58uPryJs1kdHkC8ZUVnc0ifC5mx6hg8QyVvSet7GHDBBPVP4fhRv2d++W1vturbD7JnNb1acaa/3NX/8Am/1sRp4hLKKb7vUjraXqeJhooz2b8oHrn9qlX2Thv6qsvBfb+45/+RU6ooz0PR/Th20qHy1UvWZXHD9oN7dziVzrberuO5QSpx/2rPx9EjaODhe822+0tVNTsjbhjY1jRwDQGjyCpqlSdR7022+t5klRSVkZFobBAEAQBAePeALkgDtJsFlJydkYbserBk+Zow5paeDgQfAixW0JuElJap3ByirhfTTloNnxPBae9pDmO/8AUr6Hhq6r0o1VxX7+ZtZSVmd80FXNmibI32XtbI0dgeLkcnYhyXbCy3ZTp9T3l3Sz8pby7rFFXg4vPu8PxYklNOAQBAEAQBAResdGJIXNIuLEH5XDCf39FT7apt0FVjrBp+/ryJWEnu1LdZwCVjoZSOD438fzMOR8xdd4uNamnwkvJl3qdcpagSxMkbwc0OHMcF4TE0XTlKD1TOKyZ9KGblK1o0HWPrGVEGF7Q1oa18j4xE8G+KzSMQPXxuCQRwXoNn43Bwwro1rp3d2op7y6s728rZO+pCrUqrqb0f2Loy9he17Z24X67dyoHa+RMR9LAPEMhAEAQBAaukNJQwNxTSsjb2vcG38L8V2o4erXdqUXJ9iNJTjHOTsQo1sEpw0cEtQfjtsoB4yP48gVYf5U6S3sTUjDs+aXgvu0cf1G9lBN+S8TaipKuUfjTNgHwUzQXceuWUG+VuDW+K4yq4Sk/wDSg59s3/bG3m2bKNSXzO3d6s3qXRcUZxBuJ/xyF0kn3vJKj1MVVqKzdl1LJeCsjeNOKNxRzoEBR9f6Cz2Tjg7cd8wzaeYv9q9VsDE70JUXwzXc9fP6m0S0dFGlMUBiJzhfb/65jceUgd9yvJPcqQn27r7paf8Aa3iyvxtPO/Wr81+PodFVkVYQBAEAQBAfMjMQIPAi3mudWmqkHCWjVvEzGW600cP6QtH7Opx2ykGfzs3XemH1VFsmbVOVGWsG1753PQ0pb0Sa6Pq3HA6I8Y3ZfK+5Hri9FWbaobtVVOEl5r8WMTWdyyELzjVnYHiwZCAIAgCAxVdUyJpfI9rGDi55DR5ldKdKdWW7BNvqSuaykoq7ZVqvX+DFs6ZktVL8MTTh8S4i9u8AhXFLYNfd368o049cn9vyiNLFxvaCbfYa5g0tVHedHQxHqZvy27yL+hb4Lqp7Kwvyp1ZduS98maWxFTX4USOiNSKaJxkkxVMxN9pUHGR2WBy5m571FxO2sRVjuQtCPVHL35I6U8LCLu832llVQSQhkIAgCAjdZKLbU0jALuAxN+ZuY88xzU7ZuI6DExk9NH3PL8hFN1C0lsaxgJsyb8F3djtgPJ4Z6r3dSn0kXB5XVu79nmaYiN4X6s/XyO608mJoJ49fcRkR53UjDVXVpKT149jWTXJlHOO7JoyLuaBAEAQBAEBQOlHRmOFzwM22kHgN1/ob8l52sv0+0k+FRefu3iW2BneNurIoOpldsqpgPsyXjPic2/qAHMrptSj0uHdtVn6+RNmro6XIF4qqs7mkT4XI2CAICD0vrK2ElkcM9RIMi2GNzmtP5pLYRyue5WOG2dKqt6c4wj1yavyWv0OFSuo5JNvsIba6XqfZbFRRn4rSS28j6hqsN3ZOG1cqsuzJfb6s43xFTS0UZaXo/hLtpVyy1UvbI5wbyAN7d2Ky51NvVlHcw8I049iz9PIzHBxvebbZaqOjjibgiYyNo6mNDR5BU1WtUqy3qkm32u5KjFRVkjMuZsEAQBAEAQBAeoDlOnqMw1EjBkA7EwjKwdvNt4XtyXv8BX6fDxm9bWfesn6m6zR3HVfSYnhZL/qMDz3PG7KOTh6qVhpbtWUOv4l9Jedn/wAijxFPddurL7ry+hMqeRggCAIAgCAjdPUwfEbi4HEdrTk4Km23RcsOqsdYO/Lj68iVhJ7s7dZwCtp3QyujvvRuIB8Duu/YrvSqRrU1Pg1+6LtO6OsaOqxNCyUe80HwPvDkbheHxdB0pypvg/28jjozIoJuVnWeur4nWpoGzNeN1wNnRuHHGDYFpytn1G/UrfZ9DA1Y3rz3WtV1rs7fxYi1pVYv4FcmdDbfYs/qcG3tv7O+EZmw4nMC1++6gYroelfQX3OF9TtT3t1b+pvKOdDxAEAQBAEAQGCtrY4W45ZGRt7XuDR5ldaVGpWlu04uT7Fc1lOMVdsiotZWy5U0Ms/5w3ZQ+O0ktcfKHKZLZ0qWeInGHZe8vBX82jkq+98ib+htQxVL85HsiHwwjG7nJILHkwLlKeGhlCLl2yy/6p/3GyU3q7d3r+CQjZYWuT4kk+qiyld3OiVj6Wpkp3SDRZRzD5Herm/5eYXpf8P4j56L719H9jMSW6J9K7skBP8AbcJG/I/dkHgDgdzXoKr3HGr/AEvPueUuSyl/xIeMp3z68uazX3R1BWZUBAEAQBAEB8vYCCDwIsea0qQjOLhLRqzMptO6OKdI2jjHOJPjBa75mZX5tLfJef2VKUIzw89YPy958z0FKalG6JHo7rcUb4TxYcTflfx/UD9yg7bo2qRqLirPvX4+gms7locF5qSs7BHi1MhAEAQBAEBiqqpkbcUj2saOJe4NHmVvTpTqS3YJt9iuaykoq7ZVq/pAgBMdMySrl7Imuw83WvbvAKuaOwa7W/Xkqcf9zz8PVojSxcdIJt9hijj0rVEbRzKGE8Qyz5rdlze3jdpHZ1LeUtl4VfAnVl25R9+PeapYipr8K8yU0fqdSxkPe108o/8AJUOMrv1ZDkFDrbXxNROMXuR6ordXln5nWOGgs3m+3Mnwqw7hDIQBAaOnaPbQSR9ZbdvzNzb6gKXga/QYiFThfPueTCKDqdpHYVkTz7Djs3/JJum/hcH6V76ai01LTj3cfI1rw3oNLXVd6O90riW2PEbp8Rlfnx5rthJSdJKWqyfesr89eZRVElLLjmZlJNAgCAIAgCAo3SdovaQOeBm3fHizJ36CfJUGKj+nx8avCa3X38Pt4MtMDUy3eo5tqlXbKqjJ9l/4bvB3D9WFdNpUelw8lxWa5fi5YSV0dRkC8RVXE5RMa4m4QBAfMsoaC5xDWjMlxAAHeTwW0YuT3Yq7MNpZsqukOkClY7Zw7Spl+GBpcPu6x8uJXNHYOJmt+ranHrk/t62IssZBO0c32Gt/V6Wqv7cUdFGfeks+TkCMvAtHiuvRbKwvzydWXUsl75vuNd7EVNFuoy0nR/EXCSrllq5eN5HODB3BoN7d2K3ctKm3qqW5hoRpx7Er+nlczHBxvebcmWqjo44mhkTGRsHUxoaPIKmq1qlWW9Uk2+tu5KjGMVZIzLmbBAEAQBAEB6gOW6zUGxqHsHsu32/K6/7G45L3uzcR0+GjJ6rJ969dTdM7LqZpX+op4pSbueyz/wD5Y9x/nYHwUvDvcrOP9S845ecd3wZS4mnutrqfk8ywqwIgQBAEAQBAaelafHE4Wv1/7jyuFXbVw7rYaSWq+Jd6/F0d8PPcqI/PelKQwzSRfA4gHrtxafIgrXD1lWpRqda/fzL5O6Oq6Jq9tBHJ1uaCfm4O9QV4vGUOjqzp9Ty+xx0ZmVcbmOqlLGOeGueWtJDW2xOsL4W36zwW9OKnNRbtd2u9F2s1k7K5Gavad/qg9wgnia0gAzNDMZzvhFycsvNS8bgf0tk6kZN8Iu9u850qvScGu83NIaLhntto2yBvAPGJoPbhOV++y4UcVWoX6KTjfqyfjqbypxl8yuZKSijiFoo2RjsY1rf2C1q1qlV3qSb722ZjCMdEZ1yNggCAIAgPUBE1usdNE/ZulDpTwjjDpZSezBGC70U2ls7E1I76haPW/hXi7I5SrQi7Xz8T2OtqJDuQbJvxTuGLlFGSfuc1JUcPT+apvPqiv7nbyTMKU5aK3f6G/TxuHtvxHuaGtHgMz5kqLOUX8qtzv78EdEnxZlWhsVTX+ixRsmHFhwu+V3DyIH3L0GwMRu1JUnxV13r8fQzE2OifSdjLTnqtOz6bMkA8WlvkvTVlZdIv5fi8Nebi2vAiYyF7Pry9PM6wCrJO5ThAEAQBAEAQHHOlHRezmbKBk7dPiN5voSPpVDg49BVqYbgnvR//AC/TQvcNU34Jn30d192vgPu77fB2ThyNj9Srdt0LSjVXHJ8tPL6HSa4ltcM15maswj5Wpk9QHiAIAgCA9QEPpjWelpr7aZocPcbvv+1tyPE2U7C7MxWJ/hwdut5LxZxqV6cPmZAN1tq6r/saN2AmwmqDhYO/CCLjwcfBWb2VhMN/7dZX/pjm/fel3nD9RUn/AA482bzNVpZgf62rlmvxjiOxht2EMzcPFR3tOlRf/iUYx7ZfFLz0N+glL+JJvuyJ3R2jIYG4IY2Rt7GgC/eTxJ7yq2via1eW9Vk5PtO8KcYK0Uba4G4QBAa+kqQSxPiPvNI8D1HkbFd8NWdGrGouD/cHONWdIGlq4pXZBj8MgPU112SX8ASfEL6LCSdmtPsYrQ36bid+pTlh+E25cW+hC3wuUHT/AKXblw8muZRVNb9efr5mZSTmEAQBAEAQFS6RdF7amdYXcBcfM3eA5jEOapNpLocRSxHB/BLuenhmWGAqWbicm1YrtjUxvPsk4XfK/L0NjyW+PodNh5R46rvXuxaSV0dVkC8LVWVzlExribhAEAQEZpfWGmpv70zGHjhviefBjbu9FMw2AxOJ/hQbXXovF5HKdaEPmZXTrxLUZUFHLN1bSTciHfcGx8C5pVr/AJLSoZ4yso9izfvkyP8AqpTypxb7Tz/pyvqv+8q9kw/+Kmy83fwcSf5jgML/AOrR3n/VP09N0dDVqfPK3Yia0PqhSU1jHC0vGeOTffftBd7PIBV+K2ti8RlObS6lkvLXnc7U8NThoicVcdwgCAIAgCAIDn+uehnRyOnaLxSG5t7rzxv3E3N+027L+w2Njo1aSoy+aK8V+PybRZ07UHSRmpIHuN3YTE/txREhpPeW5+SvIvdqqX9StzWa8Ve/cinxUN2Uku/k/wAlnUwhhAEAQBAEBr18OKNw67XHiMwoW0cP0+GnBa2uu9Zo60Z7k0z8/aw0OxqJI/dvdvyuzFvC9uSi4Gv09CM+Ns+9F/F3R0nV+t29NHJ7xbZ3zNyd6i/NeSx9Doq0ocOHc80cmrM3FVm4QEJQ61Usswp45CZTiywuFiz2gbjIjPj2Kwq7LxNKi6042jlxXHQ4RxEJS3U8yTraUSMLC57QeJY4sdbsxDMciFEpVXSlvJJ96v5HWUd5WIqi1QoonYm07C698T8Uhv23eTn3qZV2tjKq3ZVHbsy+ljlHD0ou6ROAdXUq47BDIQBAEAQBAEAQBAfE0TXtLXAFpFiDwIK2hOUJKUXZoGXU3RTqV8kIu6CXDNA452cMpInHqcLNsfeAPYV9Gw1RYijGceNpc+K8misxU97N6q6fdwZc1YEAIAgCAIAgCA5H0qaLwvbKB1lh8DdzPLfHkvPYRdBiauH4X3o9z925F5ham/BGp0c1uckJ4ECRviLNd/h5KLtyjlGqu5/Vfc7VFxLo8Zrys1ZmqPlaGxjbTMDi8MaHkWLgBiI7CeJW7qTcdxt26r5eBruq97GRaGwQBAEAQBAEAQBAEAQBAEBvau6che+SmDxtY97DnwyxAHgbdfzL2+wekhhXvrLNx7v3z5ldjaTuprR5Fi23crrp11EHcZlXc0CAIAgCAICs696L21O4AZlpA+YbzPUeqotrLoa1LErg919z9vxJ+BqWbjzOM6D0gYJ2S9QNnfKcnehv4gKRi6HT0ZU/Dv4Fs1dWOtv4XXg6qyOMTGuBuEAQBAEAQBAEAQBAEB6hgj67TUEWUkrQfhG877W3IUyjs/E1s4QduvReZkrukddxwgjv+aThyaOPmFc4f/D71rS5L1foZ3Su1em6iY2dI434NZu+jeKuqOz8NQzjBd7z+ptZItPR1q/P/UCd7CxjWuG9cFxeMOY4gWJzPda/VmdZVP8ASpNN6O2iXa+F/HqIuJqRULHWtmfi9ArHo5/1eSKbeXUZV3NQgCAIAgCAwVsONjm9dsvEZhRMfh/1GHnT4tZd6zXmdKU9yaZwLWqh2VVI226442+D8z5HEOSgbOr9Lh4visny/Fj0EXdF81SrttSsJN3M/Dd4t4ebcJXmtp0OjxElwea5/m5ykrMlFTGx4hkIAgCAIAgCA+g1bKLZi6NKv0pDD/dla0/Dxd9ozUuhs+vW+SLf08XkFd6Fcr9eGjKGMu/NIbD7RmfMK5obA41Zcl6/hmd18St1+n6ibJ0hAPus3R4Wbmed1c0Nn4ej8kFfrefvkbKKRn0fqrUy2Oz2bT70m4Pt9o+SzXx1Cj88vDMw6kSz6M1EiBG1c6V3wtuxvpvHzCqqm2pze7Qhn4vwRzlUeuhddFavCMWZHHEO5oufEDjzK6U9n43Eu9d2XU8/+qsvHwIVTFQWmfvr9CdgpQ3tNu3q8AMgr7D4OFFLV26+HclZLkiDOq5GdSzmEAQBAEAQBAEByrpV0ZYtlA9l1j8r8x5OBHNedw6/T42rQ4S+Jff7+Bd4SpvQXvQh+jyuwyvhPB4xN+ZvHzaT9q5bbo71ONRcHbk/z9TvNcS9PC8lUVmaxPlczYIAgPoNWyg2YufQYuipdZrvGtXV8UIvLI1ncTmfAcTyCkUcHUrZU4t++sK7K3X68xtyhjLz8T91vIcT6K3obClrUaXdm/fib7jepWtIazVMuRkwN+GPcHn7R5lXFDZuHpaRu+t5/jyNlFIaO1bqZs2xlrT70m43xzzdyBXSrjaFL5pIw5pFn0fqHGLGaR0h+GMYG+GJwLncg1VlXbUflpRbfvTj5HN1JcMi36J1bbH/AGoWRfmI3/uN3rRYfaWL+b4V25eWb+hFniKa1d/fgTUOh2jNxLj5D/dTqGwKUc60nJ+C9fMjTxknlFWJCKJrRZoA8FdUqFOit2nFJdhFlOUnds+11NQgCAIAgCAIAgCAICv656ME0Dm9ZaW+BObTycAqPbEOjlTxS/ldn3P3bmTsFUtLdOHaPqjDKySxBY4EjryycPK4UqtSValKHWv2Ldq6Ov4g5ocMwQCD2grwVWLWT1RxR4Grgotm1z6DF0VLrNd4xVVVHEMUj2sHa4geV+K70qEpu1OLb7DGbK7pDXiFuUTXSnt9hvmc/RW9HYtaWdRqPm/TzN1B8Ss6Q1sqZbjHs29ke6fu9r1CtqOy8PTztvPtz8tDZQSNOg0PPObsjc6/F7smnvxO48rqRWxdCgrTkl2LXwRlySLLo7UI5beT6Y8z9zh/Cqq+2nfdpQz7fRGjqLgXHRGqTI7GOFrT8b83eZuRyXH9LtLGfPdLt+FeCz8iNPFQWrv3E/DoYe84nuGQU+h/h6ms6sm+xZL1+hEnjH/KiQhp2s9loH7+auqGEo0FanFL6+OpFnUlP5mZVINAgCAIAgCAIAgCAIAgCAIDFVRY2Ob2j16vVR8XQVejKm+K8+Hmb057klI4LrlQ7KqflZr98fV7Q+4O81VbMrOph1fWOT5fg9BB3RbtTtKNdSDG4N2RLCXEAWGbcz+UgclSbTw0liXuK+9nl5+f1NJLM80hrnTx5MxSu/Lk37j/AACs0dj155z+Fduvh62CgysaQ1xqJMmkRN/Jm7m4/wAWVtR2Rh6ecvifb6etzdQRDxQyzv3Q+V548XHmTwHip8p0qEc2orwNskWXRmoUz7bVwj/KN9/kMh6qBU2mr7tKLb8PLOT8DlKtFK5ddD6hwxWOzxO+KUhx5N4DyC1/TY/E/O91eH0u3zcSJUxq4Pw9+pZ4dFNHEk+G6PTP1UqhsWjBfG2+7L6Z+MmRJYqT09ffgbkULW+y0DwCs6OHpUVanFLuRHlOUtWZF2NQgCAIAgCAIAgCAIAgCAIAgCAIAgOedJWrj5QJIxdzSSAOsOtib43AI5rz01+hxUpS/h1M79Uu3vz9ot8HXUo7r1OW/wBM/FgwOx/Dhdi8rXVj0kN3eurddydcn9F6lVMpGJoib+fN1u5jc/Oyhz2jSvu07yfZ7+iZzlVjEueiejaJtjJikP5zhbyY3PkSsKGPrcFBef3/ALSJUxsVoW+g0FFEMLWgDsYAxvpn5ld6eyYX3qsnJ+H55NtEOeKnL3ckY4g0WaAB3CysqVGnSW7TikuxWI8pOTu2fa6GoQBAEAQBAEAQBAEAQBAEAQBAEAQBAEAQHjmgixFx3rWUYyW7JXRlNrNFdewbW1ha/DqXiJ0oLGbqirX0tkWqb6O5YImADIAeAsvaUqcKcUoJJdisVcpNvNn2upqEAQBAEAQBAEAQBAEAQBAEAQH/2Q=="/>
          <p:cNvSpPr>
            <a:spLocks noChangeAspect="1" noChangeArrowheads="1"/>
          </p:cNvSpPr>
          <p:nvPr/>
        </p:nvSpPr>
        <p:spPr bwMode="auto">
          <a:xfrm>
            <a:off x="155575" y="-1881188"/>
            <a:ext cx="31623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en-US">
              <a:latin typeface="Lucida Sans Unicode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286116" y="1412874"/>
          <a:ext cx="5643602" cy="444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428750"/>
            <a:ext cx="3286125" cy="54562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7788" cy="69215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Bagaimana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Mendapatkan</a:t>
            </a:r>
            <a:r>
              <a:rPr lang="en-US" b="1" dirty="0" smtClean="0">
                <a:solidFill>
                  <a:schemeClr val="tx1"/>
                </a:solidFill>
              </a:rPr>
              <a:t> CPA of Indonesia?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699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469BC6-4AC2-4706-9DC9-FFA0B60E51E4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" name="Parallelogram 2"/>
          <p:cNvSpPr/>
          <p:nvPr/>
        </p:nvSpPr>
        <p:spPr>
          <a:xfrm>
            <a:off x="0" y="1296366"/>
            <a:ext cx="2195736" cy="4414689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Lulus </a:t>
            </a:r>
            <a:r>
              <a:rPr lang="en-US" sz="2000" b="1" dirty="0" err="1">
                <a:solidFill>
                  <a:srgbClr val="000000"/>
                </a:solidFill>
              </a:rPr>
              <a:t>ujian</a:t>
            </a:r>
            <a:r>
              <a:rPr lang="en-US" sz="2000" b="1" dirty="0">
                <a:solidFill>
                  <a:srgbClr val="000000"/>
                </a:solidFill>
              </a:rPr>
              <a:t> CPA </a:t>
            </a:r>
            <a:r>
              <a:rPr lang="en-US" sz="2000" b="1" dirty="0" err="1">
                <a:solidFill>
                  <a:srgbClr val="000000"/>
                </a:solidFill>
              </a:rPr>
              <a:t>dalam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waktu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tentukan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979712" y="1318567"/>
            <a:ext cx="3384376" cy="4414689"/>
          </a:xfrm>
          <a:prstGeom prst="parallelogram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, auditing, </a:t>
            </a:r>
            <a:r>
              <a:rPr lang="en-US" dirty="0" err="1"/>
              <a:t>keuangan</a:t>
            </a:r>
            <a:r>
              <a:rPr lang="en-US" dirty="0"/>
              <a:t> minimal 3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atau</a:t>
            </a: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pengajar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auditing minimal 4 </a:t>
            </a:r>
            <a:r>
              <a:rPr lang="en-US" dirty="0" err="1"/>
              <a:t>tahun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5004048" y="1318567"/>
            <a:ext cx="2639786" cy="4414689"/>
          </a:xfrm>
          <a:prstGeom prst="parallelogra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Anggota</a:t>
            </a:r>
            <a:r>
              <a:rPr lang="en-US" sz="2000" b="1" dirty="0">
                <a:solidFill>
                  <a:srgbClr val="000000"/>
                </a:solidFill>
              </a:rPr>
              <a:t> IAPI</a:t>
            </a:r>
          </a:p>
        </p:txBody>
      </p:sp>
      <p:sp>
        <p:nvSpPr>
          <p:cNvPr id="5" name="Oval 4"/>
          <p:cNvSpPr/>
          <p:nvPr/>
        </p:nvSpPr>
        <p:spPr>
          <a:xfrm>
            <a:off x="7874000" y="2254671"/>
            <a:ext cx="1090613" cy="26499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CPA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236296" y="2542702"/>
            <a:ext cx="576064" cy="204424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1979712" y="2974751"/>
            <a:ext cx="432048" cy="52999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5004048" y="3046759"/>
            <a:ext cx="432048" cy="52999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smtClean="0">
                <a:solidFill>
                  <a:schemeClr val="tx1"/>
                </a:solidFill>
              </a:rPr>
              <a:t>Cara </a:t>
            </a:r>
            <a:r>
              <a:rPr lang="en-US" altLang="en-US" b="1" smtClean="0">
                <a:solidFill>
                  <a:schemeClr val="tx1"/>
                </a:solidFill>
              </a:rPr>
              <a:t>Mendapatkan Izin Akuntan Publik?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219200"/>
          <a:ext cx="896461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us 4"/>
          <p:cNvSpPr/>
          <p:nvPr/>
        </p:nvSpPr>
        <p:spPr>
          <a:xfrm>
            <a:off x="2771775" y="3429000"/>
            <a:ext cx="500063" cy="428625"/>
          </a:xfrm>
          <a:prstGeom prst="mathPl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5857875" y="3429000"/>
            <a:ext cx="500063" cy="428625"/>
          </a:xfrm>
          <a:prstGeom prst="mathEqua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26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C4CC18-8D52-4280-9B0C-9AAC30EF3C1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14500" y="179388"/>
            <a:ext cx="6745288" cy="796925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chemeClr val="tx1"/>
                </a:solidFill>
              </a:rPr>
              <a:t>Kantor Akuntan Publik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Pemegang izin Akuntan Publik :</a:t>
            </a:r>
          </a:p>
          <a:p>
            <a:pPr lvl="1"/>
            <a:r>
              <a:rPr lang="en-US" altLang="en-US" sz="2400" smtClean="0"/>
              <a:t>mengajukan izin usaha kantor akuntan publik, atau </a:t>
            </a:r>
          </a:p>
          <a:p>
            <a:pPr lvl="1"/>
            <a:r>
              <a:rPr lang="en-US" altLang="en-US" sz="2400" smtClean="0"/>
              <a:t>Bergabung pada kantor akuntan publik yang sudah ada</a:t>
            </a:r>
          </a:p>
          <a:p>
            <a:r>
              <a:rPr lang="en-US" altLang="en-US" smtClean="0"/>
              <a:t>Izin usaha KAP diterbitkan oleh Menteri Keuangan</a:t>
            </a:r>
          </a:p>
          <a:p>
            <a:r>
              <a:rPr lang="en-US" altLang="en-US" smtClean="0"/>
              <a:t>Bentuk usaha KAP:</a:t>
            </a:r>
          </a:p>
          <a:p>
            <a:pPr lvl="1"/>
            <a:r>
              <a:rPr lang="en-US" altLang="en-US" sz="2400" smtClean="0"/>
              <a:t>Perseorangan, 1 pemegang izin Akuntan Publik</a:t>
            </a:r>
          </a:p>
          <a:p>
            <a:pPr lvl="1"/>
            <a:r>
              <a:rPr lang="en-US" altLang="en-US" sz="2400" smtClean="0"/>
              <a:t>Persekutuan perdata atau firma, 2 atau lebih pemegang izin AP</a:t>
            </a:r>
          </a:p>
          <a:p>
            <a:r>
              <a:rPr lang="en-US" altLang="en-US" smtClean="0"/>
              <a:t>KAP harus memiliki minimal 2 staf profesional bidang akuntansi</a:t>
            </a:r>
          </a:p>
        </p:txBody>
      </p:sp>
      <p:sp>
        <p:nvSpPr>
          <p:cNvPr id="31748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0D1A69-9588-4D12-B628-42649BBC4033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Kompetensi Profesional SDM KAP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i="1" smtClean="0"/>
              <a:t>Knowledge </a:t>
            </a:r>
            <a:r>
              <a:rPr lang="en-US" altLang="en-US" b="1" smtClean="0"/>
              <a:t>: </a:t>
            </a:r>
          </a:p>
          <a:p>
            <a:pPr lvl="1"/>
            <a:r>
              <a:rPr lang="en-US" altLang="en-US" sz="2200" smtClean="0"/>
              <a:t>akuntansi, auditing, keuangan dan related field</a:t>
            </a:r>
          </a:p>
          <a:p>
            <a:r>
              <a:rPr lang="en-US" altLang="en-US" b="1" i="1" smtClean="0"/>
              <a:t>Professional skills</a:t>
            </a:r>
            <a:r>
              <a:rPr lang="en-US" altLang="en-US" b="1" smtClean="0"/>
              <a:t>: </a:t>
            </a:r>
          </a:p>
          <a:p>
            <a:pPr lvl="1"/>
            <a:r>
              <a:rPr lang="en-US" altLang="en-US" sz="2200" smtClean="0"/>
              <a:t>intellectual, personal, interpersonal &amp;communication, organizational</a:t>
            </a:r>
          </a:p>
          <a:p>
            <a:pPr lvl="1"/>
            <a:r>
              <a:rPr lang="en-US" altLang="en-US" sz="2200" smtClean="0"/>
              <a:t>Managerial &amp; leadership skills</a:t>
            </a:r>
          </a:p>
          <a:p>
            <a:pPr lvl="1"/>
            <a:r>
              <a:rPr lang="en-US" altLang="en-US" sz="2200" smtClean="0"/>
              <a:t>Enterpreneurship skills</a:t>
            </a:r>
          </a:p>
          <a:p>
            <a:r>
              <a:rPr lang="en-US" altLang="en-US" b="1" i="1" smtClean="0"/>
              <a:t>Professional values, ethics and behaviour</a:t>
            </a:r>
            <a:r>
              <a:rPr lang="en-US" altLang="en-US" b="1" smtClean="0"/>
              <a:t>: </a:t>
            </a:r>
          </a:p>
          <a:p>
            <a:pPr lvl="1"/>
            <a:r>
              <a:rPr lang="en-US" altLang="en-US" sz="2200" smtClean="0"/>
              <a:t>professional skepticism &amp; professional judgment, ethical principles, commitment to public interest </a:t>
            </a:r>
          </a:p>
        </p:txBody>
      </p:sp>
      <p:sp>
        <p:nvSpPr>
          <p:cNvPr id="32772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F27DA9-E400-43BC-A62A-71AEEC3BFCD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Kompetensi Profesional</a:t>
            </a:r>
            <a:r>
              <a:rPr lang="id-ID" altLang="en-US" b="1" smtClean="0">
                <a:solidFill>
                  <a:schemeClr val="tx1"/>
                </a:solidFill>
              </a:rPr>
              <a:t> 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Bagaimana mendapatkan kompetensi </a:t>
            </a:r>
            <a:r>
              <a:rPr lang="id-ID" altLang="en-US" smtClean="0"/>
              <a:t>profesional </a:t>
            </a:r>
            <a:r>
              <a:rPr lang="en-US" altLang="en-US" smtClean="0"/>
              <a:t>tersebut?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99792" y="1844824"/>
            <a:ext cx="6192688" cy="2520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, auditing,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related field yang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lulus </a:t>
            </a:r>
            <a:r>
              <a:rPr lang="en-US" sz="2400" dirty="0" err="1"/>
              <a:t>ujian</a:t>
            </a:r>
            <a:r>
              <a:rPr lang="en-US" sz="2400" dirty="0"/>
              <a:t> CPA of Indonesia Exam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endParaRPr lang="en-US" sz="2400" dirty="0"/>
          </a:p>
        </p:txBody>
      </p:sp>
      <p:sp>
        <p:nvSpPr>
          <p:cNvPr id="5" name="Striped Right Arrow 4"/>
          <p:cNvSpPr/>
          <p:nvPr/>
        </p:nvSpPr>
        <p:spPr>
          <a:xfrm>
            <a:off x="250825" y="1916113"/>
            <a:ext cx="2305050" cy="252095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Ditempuh</a:t>
            </a:r>
            <a:r>
              <a:rPr lang="en-US" dirty="0"/>
              <a:t> </a:t>
            </a:r>
            <a:r>
              <a:rPr lang="en-US" dirty="0" err="1"/>
              <a:t>melalui</a:t>
            </a:r>
            <a:endParaRPr lang="en-US" dirty="0"/>
          </a:p>
        </p:txBody>
      </p:sp>
      <p:sp>
        <p:nvSpPr>
          <p:cNvPr id="33800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D4ACC1-78BC-465B-92FF-D7E309158EE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7" name="Right Arrow 6"/>
          <p:cNvSpPr/>
          <p:nvPr/>
        </p:nvSpPr>
        <p:spPr>
          <a:xfrm>
            <a:off x="250825" y="4652963"/>
            <a:ext cx="3313113" cy="151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professionalisme</a:t>
            </a:r>
            <a:r>
              <a:rPr lang="en-US" dirty="0"/>
              <a:t> auditor?</a:t>
            </a:r>
          </a:p>
        </p:txBody>
      </p:sp>
      <p:sp>
        <p:nvSpPr>
          <p:cNvPr id="8" name="Oval 7"/>
          <p:cNvSpPr/>
          <p:nvPr/>
        </p:nvSpPr>
        <p:spPr>
          <a:xfrm>
            <a:off x="4067944" y="4869160"/>
            <a:ext cx="2592288" cy="1159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CPA of Indonesia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</a:rPr>
              <a:t>Ujian CPA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d-ID" dirty="0" smtClean="0">
                <a:latin typeface="+mj-lt"/>
              </a:rPr>
              <a:t>Mengikuti ujian uang d</a:t>
            </a:r>
            <a:r>
              <a:rPr lang="en-US" dirty="0" err="1" smtClean="0">
                <a:latin typeface="+mj-lt"/>
              </a:rPr>
              <a:t>iselenggarakan</a:t>
            </a:r>
            <a:r>
              <a:rPr lang="en-US" dirty="0" smtClean="0">
                <a:latin typeface="+mj-lt"/>
              </a:rPr>
              <a:t> </a:t>
            </a:r>
            <a:r>
              <a:rPr lang="id-ID" dirty="0" smtClean="0">
                <a:latin typeface="+mj-lt"/>
              </a:rPr>
              <a:t>oleh </a:t>
            </a:r>
            <a:r>
              <a:rPr lang="en-US" dirty="0" smtClean="0">
                <a:latin typeface="+mj-lt"/>
              </a:rPr>
              <a:t>IAPI</a:t>
            </a:r>
          </a:p>
          <a:p>
            <a:pPr eaLnBrk="1" hangingPunct="1">
              <a:defRPr/>
            </a:pPr>
            <a:r>
              <a:rPr lang="id-ID" dirty="0" smtClean="0">
                <a:latin typeface="+mj-lt"/>
              </a:rPr>
              <a:t>Ujian dilaksanakan secara terk</a:t>
            </a:r>
            <a:r>
              <a:rPr lang="en-US" dirty="0" err="1" smtClean="0">
                <a:latin typeface="+mj-lt"/>
              </a:rPr>
              <a:t>omputerisasi</a:t>
            </a:r>
            <a:r>
              <a:rPr lang="id-ID" dirty="0" smtClean="0">
                <a:latin typeface="+mj-lt"/>
              </a:rPr>
              <a:t> (</a:t>
            </a:r>
            <a:r>
              <a:rPr lang="id-ID" i="1" dirty="0" smtClean="0">
                <a:latin typeface="+mj-lt"/>
              </a:rPr>
              <a:t>on line</a:t>
            </a:r>
            <a:r>
              <a:rPr lang="id-ID" dirty="0" smtClean="0">
                <a:latin typeface="+mj-lt"/>
              </a:rPr>
              <a:t>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Syarat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peserta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ujian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S1/D4/S2/S3 </a:t>
            </a:r>
            <a:r>
              <a:rPr lang="en-US" dirty="0" err="1" smtClean="0">
                <a:latin typeface="+mj-lt"/>
              </a:rPr>
              <a:t>Akuntansi</a:t>
            </a:r>
            <a:r>
              <a:rPr lang="id-ID" dirty="0" smtClean="0">
                <a:latin typeface="+mj-lt"/>
              </a:rPr>
              <a:t> </a:t>
            </a:r>
            <a:r>
              <a:rPr lang="id-ID" dirty="0" smtClean="0"/>
              <a:t>(syarat register negara tidak diperlukan)</a:t>
            </a:r>
            <a:endParaRPr lang="id-ID" dirty="0" smtClean="0">
              <a:latin typeface="+mj-lt"/>
            </a:endParaRPr>
          </a:p>
          <a:p>
            <a:pPr eaLnBrk="1" hangingPunct="1">
              <a:defRPr/>
            </a:pPr>
            <a:r>
              <a:rPr lang="id-ID" dirty="0" smtClean="0">
                <a:latin typeface="+mj-lt"/>
              </a:rPr>
              <a:t>Membayar biaya pendaftaran dan biaya per mata uji.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pilihan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ganda</a:t>
            </a:r>
            <a:r>
              <a:rPr lang="en-US" dirty="0" smtClean="0">
                <a:latin typeface="+mj-lt"/>
              </a:rPr>
              <a:t> (90-100 </a:t>
            </a:r>
            <a:r>
              <a:rPr lang="en-US" dirty="0" err="1" smtClean="0">
                <a:latin typeface="+mj-lt"/>
              </a:rPr>
              <a:t>soal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2-3 </a:t>
            </a:r>
            <a:r>
              <a:rPr lang="en-US" dirty="0" err="1" smtClean="0">
                <a:latin typeface="+mj-lt"/>
              </a:rPr>
              <a:t>soal</a:t>
            </a:r>
            <a:r>
              <a:rPr lang="en-US" dirty="0" smtClean="0">
                <a:latin typeface="+mj-lt"/>
              </a:rPr>
              <a:t> essay</a:t>
            </a:r>
            <a:endParaRPr lang="id-ID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id-ID" dirty="0" smtClean="0"/>
              <a:t>uji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testing center </a:t>
            </a:r>
            <a:r>
              <a:rPr lang="id-ID" dirty="0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id-ID" dirty="0" smtClean="0"/>
              <a:t>Indonesia </a:t>
            </a:r>
            <a:r>
              <a:rPr lang="en-US" b="1" dirty="0" err="1" smtClean="0"/>
              <a:t>sepanjang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.</a:t>
            </a:r>
            <a:endParaRPr lang="id-ID" b="1" dirty="0" smtClean="0"/>
          </a:p>
          <a:p>
            <a:pPr eaLnBrk="1" hangingPunct="1">
              <a:defRPr/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kesiapannya</a:t>
            </a:r>
            <a:r>
              <a:rPr lang="en-US" dirty="0" smtClean="0"/>
              <a:t>. 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F3436A-697D-4772-A19C-A08BB9D3B29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357313" y="44450"/>
            <a:ext cx="7329487" cy="1143000"/>
          </a:xfrm>
        </p:spPr>
        <p:txBody>
          <a:bodyPr/>
          <a:lstStyle/>
          <a:p>
            <a:pPr algn="ctr" eaLnBrk="1" hangingPunct="1"/>
            <a:r>
              <a:rPr lang="id-ID" altLang="en-US" b="1" smtClean="0">
                <a:solidFill>
                  <a:schemeClr val="tx1"/>
                </a:solidFill>
              </a:rPr>
              <a:t>Waktu dan Tempat </a:t>
            </a:r>
            <a:r>
              <a:rPr lang="en-US" altLang="en-US" b="1" smtClean="0">
                <a:solidFill>
                  <a:schemeClr val="tx1"/>
                </a:solidFill>
              </a:rPr>
              <a:t>CPA Exam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179388" y="1219200"/>
            <a:ext cx="850741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b="1" smtClean="0"/>
              <a:t>Waktu: </a:t>
            </a:r>
          </a:p>
          <a:p>
            <a:pPr lvl="1" eaLnBrk="1" hangingPunct="1"/>
            <a:r>
              <a:rPr lang="en-US" altLang="en-US" sz="2200" b="1" smtClean="0"/>
              <a:t>Periode ujian</a:t>
            </a:r>
            <a:r>
              <a:rPr lang="en-US" altLang="en-US" sz="2200" smtClean="0"/>
              <a:t>: Feb-Mar, Mei-Juni, </a:t>
            </a:r>
            <a:r>
              <a:rPr lang="id-ID" altLang="en-US" sz="2200" smtClean="0"/>
              <a:t> </a:t>
            </a:r>
            <a:r>
              <a:rPr lang="en-US" altLang="en-US" sz="2200" smtClean="0"/>
              <a:t>Agustus-September, November-Desember</a:t>
            </a:r>
          </a:p>
          <a:p>
            <a:pPr lvl="1" eaLnBrk="1" hangingPunct="1"/>
            <a:r>
              <a:rPr lang="en-US" altLang="en-US" sz="2200" b="1" smtClean="0"/>
              <a:t>Periode tidak ada ujian</a:t>
            </a:r>
            <a:r>
              <a:rPr lang="en-US" altLang="en-US" sz="2200" smtClean="0"/>
              <a:t>: Jan</a:t>
            </a:r>
            <a:r>
              <a:rPr lang="id-ID" altLang="en-US" sz="2200" smtClean="0"/>
              <a:t>uari</a:t>
            </a:r>
            <a:r>
              <a:rPr lang="en-US" altLang="en-US" sz="2200" smtClean="0"/>
              <a:t>, April, Juli,</a:t>
            </a:r>
            <a:r>
              <a:rPr lang="id-ID" altLang="en-US" sz="2200" smtClean="0"/>
              <a:t> dan</a:t>
            </a:r>
            <a:r>
              <a:rPr lang="en-US" altLang="en-US" sz="2200" smtClean="0"/>
              <a:t> Oktober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35844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93E3A0-F07A-4BFD-AF10-063E53DE6E9E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smtClean="0">
                <a:solidFill>
                  <a:schemeClr val="tx1"/>
                </a:solidFill>
              </a:rPr>
              <a:t>Bentuk dan Tempat Ujian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219200"/>
          <a:ext cx="87852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CPA of Indonesia Exam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Content Placeholder 10"/>
          <p:cNvSpPr>
            <a:spLocks noGrp="1"/>
          </p:cNvSpPr>
          <p:nvPr>
            <p:ph idx="1"/>
          </p:nvPr>
        </p:nvSpPr>
        <p:spPr bwMode="auto">
          <a:xfrm>
            <a:off x="393700" y="1333500"/>
            <a:ext cx="8321675" cy="466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200" b="1" smtClean="0">
                <a:cs typeface="Arial" charset="0"/>
              </a:rPr>
              <a:t>APK</a:t>
            </a:r>
            <a:r>
              <a:rPr lang="id-ID" altLang="en-US" sz="2200" b="1" smtClean="0">
                <a:cs typeface="Arial" charset="0"/>
              </a:rPr>
              <a:t>: </a:t>
            </a:r>
            <a:r>
              <a:rPr lang="en-US" altLang="en-US" sz="2200" b="1" smtClean="0">
                <a:cs typeface="Arial" charset="0"/>
              </a:rPr>
              <a:t> </a:t>
            </a:r>
            <a:r>
              <a:rPr lang="en-US" altLang="en-US" sz="2200" smtClean="0">
                <a:cs typeface="Arial" charset="0"/>
              </a:rPr>
              <a:t>Akuntansi dan Pelaporan Keuangan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200" b="1" smtClean="0">
                <a:cs typeface="Arial" charset="0"/>
              </a:rPr>
              <a:t>LBHP</a:t>
            </a:r>
            <a:r>
              <a:rPr lang="id-ID" altLang="en-US" sz="2200" smtClean="0">
                <a:cs typeface="Arial" charset="0"/>
              </a:rPr>
              <a:t>:</a:t>
            </a:r>
            <a:r>
              <a:rPr lang="en-US" altLang="en-US" sz="2200" smtClean="0">
                <a:cs typeface="Arial" charset="0"/>
              </a:rPr>
              <a:t> Lingkungan Bisnis, Hukum Komersial dan Perpajakan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200" b="1" smtClean="0">
                <a:cs typeface="Arial" charset="0"/>
              </a:rPr>
              <a:t>AAS</a:t>
            </a:r>
            <a:r>
              <a:rPr lang="id-ID" altLang="en-US" sz="2200" b="1" smtClean="0">
                <a:cs typeface="Arial" charset="0"/>
              </a:rPr>
              <a:t>:</a:t>
            </a:r>
            <a:r>
              <a:rPr lang="en-US" altLang="en-US" sz="2200" smtClean="0">
                <a:cs typeface="Arial" charset="0"/>
              </a:rPr>
              <a:t> Auditing dan Assurance</a:t>
            </a:r>
            <a:r>
              <a:rPr lang="id-ID" altLang="en-US" sz="2200" smtClean="0">
                <a:cs typeface="Arial" charset="0"/>
              </a:rPr>
              <a:t> Service</a:t>
            </a:r>
            <a:endParaRPr lang="en-US" altLang="en-US" sz="220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200" b="1" smtClean="0">
                <a:cs typeface="Arial" charset="0"/>
              </a:rPr>
              <a:t>AMSI</a:t>
            </a:r>
            <a:r>
              <a:rPr lang="id-ID" altLang="en-US" sz="2200" b="1" smtClean="0">
                <a:cs typeface="Arial" charset="0"/>
              </a:rPr>
              <a:t>:</a:t>
            </a:r>
            <a:r>
              <a:rPr lang="en-US" altLang="en-US" sz="2200" smtClean="0">
                <a:cs typeface="Arial" charset="0"/>
              </a:rPr>
              <a:t> Akuntansi Manajemen, Manajemen Keuangan dan Sistem Informasi</a:t>
            </a:r>
          </a:p>
          <a:p>
            <a:pPr eaLnBrk="1" hangingPunct="1"/>
            <a:r>
              <a:rPr lang="id-ID" altLang="en-US" sz="2200" smtClean="0">
                <a:cs typeface="Arial" charset="0"/>
              </a:rPr>
              <a:t>Total d</a:t>
            </a:r>
            <a:r>
              <a:rPr lang="en-US" altLang="en-US" sz="2200" smtClean="0">
                <a:cs typeface="Arial" charset="0"/>
              </a:rPr>
              <a:t>urasi ujian </a:t>
            </a:r>
            <a:r>
              <a:rPr lang="id-ID" altLang="en-US" sz="2200" smtClean="0">
                <a:cs typeface="Arial" charset="0"/>
              </a:rPr>
              <a:t> untuk emapt mata </a:t>
            </a:r>
            <a:r>
              <a:rPr lang="en-US" altLang="en-US" sz="2200" smtClean="0">
                <a:cs typeface="Arial" charset="0"/>
              </a:rPr>
              <a:t>14 jam:</a:t>
            </a:r>
          </a:p>
          <a:p>
            <a:pPr lvl="1" eaLnBrk="1" hangingPunct="1"/>
            <a:r>
              <a:rPr lang="en-US" altLang="en-US" sz="2200" smtClean="0">
                <a:cs typeface="Arial" charset="0"/>
              </a:rPr>
              <a:t>AAS 4 jam		- AMSI  	3 jam</a:t>
            </a:r>
          </a:p>
          <a:p>
            <a:pPr lvl="1" eaLnBrk="1" hangingPunct="1"/>
            <a:r>
              <a:rPr lang="en-US" altLang="en-US" sz="2200" smtClean="0">
                <a:cs typeface="Arial" charset="0"/>
              </a:rPr>
              <a:t>APK 4 jam		- LBHP 	3 jam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2200" smtClean="0">
              <a:cs typeface="Arial" charset="0"/>
            </a:endParaRPr>
          </a:p>
        </p:txBody>
      </p:sp>
      <p:sp>
        <p:nvSpPr>
          <p:cNvPr id="37892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8962CC-A444-4E4E-B2BF-92FFEA11EB75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14313" y="4652963"/>
            <a:ext cx="8750300" cy="1296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hlinkClick r:id=""/>
              </a:rPr>
              <a:t>Informasi lebih detil, persyaratan dokumen, </a:t>
            </a:r>
            <a:r>
              <a:rPr lang="id-ID" sz="2400" dirty="0">
                <a:solidFill>
                  <a:schemeClr val="tx1"/>
                </a:solidFill>
                <a:hlinkClick r:id=""/>
              </a:rPr>
              <a:t>cara </a:t>
            </a:r>
            <a:r>
              <a:rPr lang="en-US" sz="2400" dirty="0" err="1">
                <a:solidFill>
                  <a:schemeClr val="tx1"/>
                </a:solidFill>
                <a:hlinkClick r:id=""/>
              </a:rPr>
              <a:t>pendaftaran</a:t>
            </a:r>
            <a:r>
              <a:rPr lang="id-ID" sz="2400" dirty="0">
                <a:solidFill>
                  <a:schemeClr val="tx1"/>
                </a:solidFill>
                <a:hlinkClick r:id=""/>
              </a:rPr>
              <a:t>,</a:t>
            </a:r>
            <a:r>
              <a:rPr lang="en-US" sz="2400" dirty="0">
                <a:solidFill>
                  <a:schemeClr val="tx1"/>
                </a:solidFill>
                <a:hlinkClick r:id=""/>
              </a:rPr>
              <a:t> </a:t>
            </a:r>
            <a:r>
              <a:rPr lang="en-US" sz="2400" dirty="0" err="1">
                <a:solidFill>
                  <a:schemeClr val="tx1"/>
                </a:solidFill>
                <a:hlinkClick r:id=""/>
              </a:rPr>
              <a:t>silabus</a:t>
            </a:r>
            <a:r>
              <a:rPr lang="en-US" sz="2400" dirty="0">
                <a:solidFill>
                  <a:schemeClr val="tx1"/>
                </a:solidFill>
                <a:hlinkClick r:id=""/>
              </a:rPr>
              <a:t> </a:t>
            </a:r>
            <a:r>
              <a:rPr lang="en-US" sz="2400" dirty="0" err="1">
                <a:solidFill>
                  <a:schemeClr val="tx1"/>
                </a:solidFill>
                <a:hlinkClick r:id=""/>
              </a:rPr>
              <a:t>lengkap</a:t>
            </a:r>
            <a:r>
              <a:rPr lang="id-ID" sz="2400" dirty="0">
                <a:solidFill>
                  <a:schemeClr val="tx1"/>
                </a:solidFill>
                <a:hlinkClick r:id=""/>
              </a:rPr>
              <a:t> &amp; contoh soal silahkan kunjungi:</a:t>
            </a:r>
            <a:endParaRPr lang="en-US" sz="2400" dirty="0">
              <a:solidFill>
                <a:schemeClr val="tx1"/>
              </a:solidFill>
              <a:hlinkClick r:id="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hlinkClick r:id=""/>
              </a:rPr>
              <a:t> www.iapi.or.id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id-ID" sz="2400" dirty="0">
                <a:solidFill>
                  <a:schemeClr val="tx1"/>
                </a:solidFill>
              </a:rPr>
              <a:t>atau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www.cpaindonesia.or.id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6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5" name="Picture 5" descr="IMG_2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40020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IMG_22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b="40625"/>
          <a:stretch>
            <a:fillRect/>
          </a:stretch>
        </p:blipFill>
        <p:spPr bwMode="auto">
          <a:xfrm>
            <a:off x="744538" y="1125538"/>
            <a:ext cx="77882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2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38" y="3068638"/>
            <a:ext cx="3106737" cy="207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496" y="188640"/>
            <a:ext cx="9145016" cy="108012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26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Selamat</a:t>
            </a:r>
            <a:r>
              <a:rPr lang="en-US" sz="2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6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Datang</a:t>
            </a:r>
            <a:r>
              <a:rPr lang="en-US" sz="2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br>
              <a:rPr lang="en-US" sz="2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CPA of Indonesia Exam (Computerized Based-Test)</a:t>
            </a:r>
          </a:p>
        </p:txBody>
      </p:sp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755650" y="5229225"/>
            <a:ext cx="7345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chemeClr val="bg1"/>
                </a:solidFill>
              </a:rPr>
              <a:t>Office 8 Building 12</a:t>
            </a:r>
            <a:r>
              <a:rPr lang="en-US" altLang="en-US" sz="2000" b="1" u="sng" baseline="30000">
                <a:solidFill>
                  <a:schemeClr val="bg1"/>
                </a:solidFill>
              </a:rPr>
              <a:t>th</a:t>
            </a:r>
            <a:r>
              <a:rPr lang="en-US" altLang="en-US" sz="2000" b="1" u="sng">
                <a:solidFill>
                  <a:schemeClr val="bg1"/>
                </a:solidFill>
              </a:rPr>
              <a:t> Floor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SCBD Lot 28, Senopati Raya,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Jl Jenderal Sudirman Kav 52-53, Jakarta, Indonesia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320675"/>
            <a:ext cx="6124575" cy="679450"/>
          </a:xfrm>
        </p:spPr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chemeClr val="bg2">
                    <a:lumMod val="10000"/>
                  </a:schemeClr>
                </a:solidFill>
              </a:rPr>
              <a:t>Curicullume Vitae</a:t>
            </a:r>
            <a:endParaRPr lang="id-ID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d-ID" altLang="en-US" b="1" smtClean="0"/>
              <a:t>Jabatan Profesi:</a:t>
            </a:r>
          </a:p>
          <a:p>
            <a:r>
              <a:rPr lang="id-ID" altLang="en-US" smtClean="0"/>
              <a:t>Ketua Asosiasi/Institut Akuntan Publik Indonesia (IAPI);</a:t>
            </a:r>
          </a:p>
          <a:p>
            <a:r>
              <a:rPr lang="id-ID" altLang="en-US" smtClean="0"/>
              <a:t>Ketua Dewan Sertifikasi IAPI;</a:t>
            </a:r>
          </a:p>
          <a:p>
            <a:r>
              <a:rPr lang="id-ID" altLang="en-US" smtClean="0"/>
              <a:t>Wakil Ketua Komite Profesi Akuntan Publik (KPAP);</a:t>
            </a:r>
          </a:p>
          <a:p>
            <a:r>
              <a:rPr lang="id-ID" altLang="en-US" smtClean="0"/>
              <a:t>Ketua Dewan Kehormatan Himpunan Kurator dan Pengurus Indonesia (HKPI);</a:t>
            </a:r>
          </a:p>
          <a:p>
            <a:pPr>
              <a:buFontTx/>
              <a:buNone/>
            </a:pPr>
            <a:r>
              <a:rPr lang="id-ID" altLang="en-US" b="1" smtClean="0"/>
              <a:t>Praktik Profesi:</a:t>
            </a:r>
          </a:p>
          <a:p>
            <a:r>
              <a:rPr lang="id-ID" altLang="en-US" smtClean="0"/>
              <a:t>Akuntan Publik di KAP KBAA;</a:t>
            </a:r>
          </a:p>
          <a:p>
            <a:r>
              <a:rPr lang="id-ID" altLang="en-US" smtClean="0"/>
              <a:t>Penilai Publik di KJPP ASR;</a:t>
            </a:r>
          </a:p>
          <a:p>
            <a:r>
              <a:rPr lang="id-ID" altLang="en-US" smtClean="0"/>
              <a:t>Kurator Bisnis dan Pengurus PKPU Korporasi</a:t>
            </a:r>
          </a:p>
          <a:p>
            <a:r>
              <a:rPr lang="id-ID" altLang="en-US" smtClean="0"/>
              <a:t>Dosen S-1, S-2, dan S-3  Akuntansi FEB UB;</a:t>
            </a:r>
          </a:p>
          <a:p>
            <a:endParaRPr lang="id-ID" altLang="en-US" smtClean="0"/>
          </a:p>
          <a:p>
            <a:endParaRPr lang="id-ID" altLang="en-US" smtClean="0"/>
          </a:p>
        </p:txBody>
      </p:sp>
      <p:sp>
        <p:nvSpPr>
          <p:cNvPr id="12292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/>
              <a:t>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051050" y="188913"/>
            <a:ext cx="532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Contoh Suasana Ujian CPA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571625" y="214313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2800" b="1"/>
              <a:t>Test Center CPA of Indonesia Exam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196975"/>
          <a:ext cx="8839200" cy="554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46"/>
                <a:gridCol w="2448148"/>
                <a:gridCol w="3690332"/>
                <a:gridCol w="1349974"/>
              </a:tblGrid>
              <a:tr h="564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KODE TEST CENTER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14302" marR="114302" marT="57160" marB="5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 CENTER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14302" marR="114302" marT="57160" marB="5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ALAMAT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14302" marR="114302" marT="57160" marB="5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KOTA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14302" marR="114302" marT="57160" marB="57160" anchor="ctr"/>
                </a:tc>
              </a:tr>
              <a:tr h="1300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TC001</a:t>
                      </a: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INSTITUT AKUNTAN PUBLIK INDONESIA (IAPI)</a:t>
                      </a:r>
                      <a:endParaRPr lang="id-ID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Office 8 Building 12th Floor, Unit 12 I - 12 J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Sudirman Central Business District (SCBD) Lot#28 </a:t>
                      </a:r>
                      <a:endParaRPr lang="id-ID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Senopati Raya, Jl</a:t>
                      </a:r>
                      <a:r>
                        <a:rPr lang="id-ID" sz="1200" dirty="0">
                          <a:effectLst/>
                        </a:rPr>
                        <a:t>. Jend. Sudirman Kav.52 - 53 </a:t>
                      </a:r>
                      <a:endParaRPr lang="id-ID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Jakarta </a:t>
                      </a:r>
                      <a:r>
                        <a:rPr lang="id-ID" sz="1200" dirty="0">
                          <a:effectLst/>
                        </a:rPr>
                        <a:t>Selatan 12190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Telp : (021) </a:t>
                      </a:r>
                      <a:r>
                        <a:rPr lang="id-ID" sz="1200" dirty="0" smtClean="0">
                          <a:effectLst/>
                        </a:rPr>
                        <a:t>29333151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JAKARTA</a:t>
                      </a: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</a:tr>
              <a:tr h="1080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TC002</a:t>
                      </a:r>
                      <a:endParaRPr lang="id-ID" sz="1200" b="1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SEKOLAH TINGGI ILMU EKONOMI INDONESIA (STIESIA)</a:t>
                      </a:r>
                      <a:endParaRPr lang="id-ID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Pendidikan Profesi Akuntansi (PPAk)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Jl. Menur Pumpungan No.30 </a:t>
                      </a:r>
                      <a:endParaRPr lang="id-ID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Surabaya </a:t>
                      </a:r>
                      <a:r>
                        <a:rPr lang="id-ID" sz="1200" dirty="0">
                          <a:effectLst/>
                        </a:rPr>
                        <a:t>60188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Telp: (031) 5947505, 5947840, </a:t>
                      </a:r>
                      <a:r>
                        <a:rPr lang="id-ID" sz="1200" dirty="0" smtClean="0">
                          <a:effectLst/>
                        </a:rPr>
                        <a:t>5914650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SURABAYA</a:t>
                      </a: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</a:tr>
              <a:tr h="1300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TC003</a:t>
                      </a:r>
                      <a:endParaRPr lang="id-ID" sz="1200" b="1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UNIVERSITAS BRAWIJAYA</a:t>
                      </a:r>
                      <a:endParaRPr lang="id-ID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Pendidikan Profesi Akuntansi (PPAk) </a:t>
                      </a:r>
                      <a:r>
                        <a:rPr lang="id-ID" sz="1200" dirty="0" smtClean="0">
                          <a:effectLst/>
                        </a:rPr>
                        <a:t>–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Fakultas </a:t>
                      </a:r>
                      <a:r>
                        <a:rPr lang="id-ID" sz="1200" dirty="0">
                          <a:effectLst/>
                        </a:rPr>
                        <a:t>Ekonomi dan Bisnis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Gedung F Pascasarjana Lantai 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Jl. MT. Haryono No.165 Malang 65145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Telp: (0341) 551396 </a:t>
                      </a:r>
                      <a:r>
                        <a:rPr lang="id-ID" sz="1200" dirty="0" smtClean="0">
                          <a:effectLst/>
                        </a:rPr>
                        <a:t>ext.137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MALANG</a:t>
                      </a: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</a:tr>
              <a:tr h="1300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TC004</a:t>
                      </a:r>
                      <a:endParaRPr lang="id-ID" sz="1200" b="1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UNIVERSITAS LAMPUNG</a:t>
                      </a:r>
                      <a:endParaRPr lang="id-ID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Pendidikan Profesi Akuntansi (PPAk) </a:t>
                      </a:r>
                      <a:r>
                        <a:rPr lang="id-ID" sz="1200" dirty="0" smtClean="0">
                          <a:effectLst/>
                        </a:rPr>
                        <a:t>–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Fakultas </a:t>
                      </a:r>
                      <a:r>
                        <a:rPr lang="id-ID" sz="1200" dirty="0">
                          <a:effectLst/>
                        </a:rPr>
                        <a:t>Ekonomi dan Bisnis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Gedung F Pascasarjana Lantai 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Jl. MT. Haryono No.165 Malang 65145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Telp: (0721) </a:t>
                      </a:r>
                      <a:r>
                        <a:rPr lang="id-ID" sz="1200" dirty="0" smtClean="0">
                          <a:effectLst/>
                        </a:rPr>
                        <a:t>705903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BANDAR LAMPUNG</a:t>
                      </a:r>
                      <a:endParaRPr lang="id-ID" sz="12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2419"/>
              </p:ext>
            </p:extLst>
          </p:nvPr>
        </p:nvGraphicFramePr>
        <p:xfrm>
          <a:off x="107950" y="1123950"/>
          <a:ext cx="8856664" cy="573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09"/>
                <a:gridCol w="2710858"/>
                <a:gridCol w="3458456"/>
                <a:gridCol w="1352641"/>
              </a:tblGrid>
              <a:tr h="7828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</a:rPr>
                        <a:t>KODE TEST CENTER</a:t>
                      </a:r>
                    </a:p>
                  </a:txBody>
                  <a:tcPr marL="114304" marR="114304" marT="57154" marB="571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</a:rPr>
                        <a:t>TEST CENTER</a:t>
                      </a:r>
                    </a:p>
                  </a:txBody>
                  <a:tcPr marL="114304" marR="114304" marT="57154" marB="571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</a:rPr>
                        <a:t>ALAMAT</a:t>
                      </a:r>
                    </a:p>
                  </a:txBody>
                  <a:tcPr marL="114304" marR="114304" marT="57154" marB="571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</a:rPr>
                        <a:t>KOTA</a:t>
                      </a:r>
                    </a:p>
                  </a:txBody>
                  <a:tcPr marL="114304" marR="114304" marT="57154" marB="57154" anchor="ctr"/>
                </a:tc>
              </a:tr>
              <a:tr h="890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TC005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UNIVERSITAS INDONESIA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Kampus Salemba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Pusat Pengembangan Akuntansi (PPA) </a:t>
                      </a:r>
                      <a:endParaRPr lang="id-ID" sz="1200" b="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Kampus </a:t>
                      </a: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UI Salemba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Jl. Salemba Raya No.4 Jakarta Pusat 10430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Telp: (021) 3917279,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3908966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JAKARTA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</a:tr>
              <a:tr h="1318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TC006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UNIVERSITAS ISLAM INDONESIA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Pendidikan Profesi Akuntansi (PPAk)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Fakultas </a:t>
                      </a: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Ekonomi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Gedung Prof. Dr. Ace Partadiredja Lantai 2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Jl. Ringroad Utara, Condong Catur, Depok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Sleman, Yogyakarta 55283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Telp: (0274) 881546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ext.2112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YOGYAKARTA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</a:tr>
              <a:tr h="1138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TC007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UNIVERSITAS SUMATERA UTARA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Pendidikan Profesi Akuntansi (PPA) </a:t>
                      </a:r>
                      <a:endParaRPr lang="id-ID" sz="1200" b="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Fakultas </a:t>
                      </a: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Ekonomi dan Bisnis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Jl. Prof. T. M. Hanafiah, SH </a:t>
                      </a:r>
                      <a:endParaRPr lang="id-ID" sz="1200" b="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Medan </a:t>
                      </a: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20155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Telp: (061) 8218532,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8214545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MEDAN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</a:tr>
              <a:tr h="776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TC008*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UNIVERSITAS PADJAJARAN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Fakultas Ekonomi dan Bisnis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Jl. Dipati Ukur No.35 Bandung 40132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Telp: (022)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2509055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BANDUNG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</a:tr>
              <a:tr h="709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TC009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UNIVERSITAS INDONESIA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Kampus Depok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Program Vokasi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Gedung Business Center Lantai 2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Kampus UI Depok 16424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Telp: (021) 29027481 </a:t>
                      </a:r>
                      <a:r>
                        <a:rPr lang="id-ID" sz="12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– </a:t>
                      </a: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DEPOK</a:t>
                      </a:r>
                      <a:endParaRPr lang="id-ID" sz="12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71625" y="214313"/>
            <a:ext cx="714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2400" b="1"/>
              <a:t>Test Center </a:t>
            </a:r>
            <a:endParaRPr lang="id-ID" altLang="id-ID" sz="2400" b="1"/>
          </a:p>
          <a:p>
            <a:pPr algn="ctr" eaLnBrk="1" hangingPunct="1"/>
            <a:r>
              <a:rPr lang="en-US" altLang="id-ID" sz="2400" b="1"/>
              <a:t>CPA of Indonesia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Mengunduh Contoh Soal Ujian CPA</a:t>
            </a:r>
            <a:endParaRPr lang="id-ID" sz="2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  <a:p>
            <a:r>
              <a:rPr lang="id-ID" altLang="en-US" smtClean="0"/>
              <a:t>Buka website </a:t>
            </a:r>
            <a:r>
              <a:rPr lang="id-ID" altLang="en-US" smtClean="0">
                <a:hlinkClick r:id="rId2"/>
              </a:rPr>
              <a:t>www.iapi.or.id</a:t>
            </a:r>
            <a:endParaRPr lang="id-ID" altLang="en-US" smtClean="0"/>
          </a:p>
          <a:p>
            <a:r>
              <a:rPr lang="id-ID" altLang="en-US" smtClean="0"/>
              <a:t>Lihat di “Home” di bagian kanan ada contoh Soal Ujian CPA;</a:t>
            </a:r>
          </a:p>
          <a:p>
            <a:r>
              <a:rPr lang="id-ID" altLang="en-US" smtClean="0"/>
              <a:t>Mata Ujian yang akan dipilih;</a:t>
            </a:r>
          </a:p>
          <a:p>
            <a:r>
              <a:rPr lang="id-ID" altLang="en-US" smtClean="0"/>
              <a:t>File dapat diunduh (di download)) dalam format Pdf. </a:t>
            </a:r>
          </a:p>
          <a:p>
            <a:endParaRPr lang="id-ID" altLang="en-US" smtClean="0"/>
          </a:p>
        </p:txBody>
      </p:sp>
      <p:sp>
        <p:nvSpPr>
          <p:cNvPr id="43012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616229-73CB-45AF-8456-F874ECBA56C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98625"/>
            <a:ext cx="30781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58950"/>
            <a:ext cx="30321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187450" y="357188"/>
            <a:ext cx="6985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2400" b="1"/>
              <a:t>TAMPILAN COVER UNTUK AAS DAN AMSI</a:t>
            </a:r>
          </a:p>
          <a:p>
            <a:pPr eaLnBrk="1" hangingPunct="1"/>
            <a:endParaRPr lang="id-ID" altLang="en-US"/>
          </a:p>
        </p:txBody>
      </p:sp>
      <p:sp>
        <p:nvSpPr>
          <p:cNvPr id="44037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41908B-8794-405E-AD29-AB2FAFBDB8B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01738"/>
            <a:ext cx="36703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392238"/>
            <a:ext cx="3508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116013" y="622300"/>
            <a:ext cx="75993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 sz="2000" b="1"/>
              <a:t>TAMPILAN COVER APK DAN KUNCI JAWABAN SOAL</a:t>
            </a:r>
          </a:p>
          <a:p>
            <a:pPr eaLnBrk="1" hangingPunct="1"/>
            <a:endParaRPr lang="id-ID" altLang="en-US"/>
          </a:p>
        </p:txBody>
      </p:sp>
      <p:sp>
        <p:nvSpPr>
          <p:cNvPr id="45061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3FF08-1A1C-46A3-A300-C60343FA9DA3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380288" y="3352800"/>
            <a:ext cx="1512887" cy="868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380288" y="4729163"/>
            <a:ext cx="1512887" cy="919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08850" y="1557338"/>
            <a:ext cx="15113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80063" y="1566863"/>
            <a:ext cx="1512887" cy="1141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51500" y="3357563"/>
            <a:ext cx="151288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51500" y="4778375"/>
            <a:ext cx="1512888" cy="928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19250" y="3359150"/>
            <a:ext cx="1728788" cy="79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19250" y="4856163"/>
            <a:ext cx="1728788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24013" y="1773238"/>
            <a:ext cx="1727200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91" name="Title 1"/>
          <p:cNvSpPr>
            <a:spLocks noGrp="1"/>
          </p:cNvSpPr>
          <p:nvPr>
            <p:ph type="title"/>
          </p:nvPr>
        </p:nvSpPr>
        <p:spPr>
          <a:xfrm>
            <a:off x="1476375" y="179388"/>
            <a:ext cx="7488238" cy="7969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1"/>
                </a:solidFill>
              </a:rPr>
              <a:t>Rencana Pengembangan CPA of Indoensia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12" y="1700808"/>
            <a:ext cx="1296269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CPA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9512" y="3356992"/>
            <a:ext cx="1296269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CPAcc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179512" y="4843025"/>
            <a:ext cx="1296269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CAcc</a:t>
            </a:r>
            <a:endParaRPr lang="en-US" sz="2400" dirty="0"/>
          </a:p>
        </p:txBody>
      </p:sp>
      <p:sp>
        <p:nvSpPr>
          <p:cNvPr id="46101" name="TextBox 26"/>
          <p:cNvSpPr txBox="1">
            <a:spLocks noChangeArrowheads="1"/>
          </p:cNvSpPr>
          <p:nvPr/>
        </p:nvSpPr>
        <p:spPr bwMode="auto">
          <a:xfrm>
            <a:off x="250825" y="1187450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Designasi</a:t>
            </a:r>
          </a:p>
        </p:txBody>
      </p:sp>
      <p:sp>
        <p:nvSpPr>
          <p:cNvPr id="46102" name="TextBox 27"/>
          <p:cNvSpPr txBox="1">
            <a:spLocks noChangeArrowheads="1"/>
          </p:cNvSpPr>
          <p:nvPr/>
        </p:nvSpPr>
        <p:spPr bwMode="auto">
          <a:xfrm>
            <a:off x="1624013" y="1773238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Ujian t</a:t>
            </a:r>
            <a:r>
              <a:rPr lang="id-ID" altLang="en-US"/>
              <a:t>evel</a:t>
            </a:r>
            <a:r>
              <a:rPr lang="en-US" altLang="en-US"/>
              <a:t> lanjutan</a:t>
            </a:r>
          </a:p>
        </p:txBody>
      </p:sp>
      <p:sp>
        <p:nvSpPr>
          <p:cNvPr id="46103" name="TextBox 28"/>
          <p:cNvSpPr txBox="1">
            <a:spLocks noChangeArrowheads="1"/>
          </p:cNvSpPr>
          <p:nvPr/>
        </p:nvSpPr>
        <p:spPr bwMode="auto">
          <a:xfrm>
            <a:off x="1624013" y="335915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Ujian </a:t>
            </a:r>
            <a:r>
              <a:rPr lang="id-ID" altLang="en-US"/>
              <a:t>level</a:t>
            </a:r>
            <a:r>
              <a:rPr lang="en-US" altLang="en-US"/>
              <a:t> profesional</a:t>
            </a:r>
          </a:p>
        </p:txBody>
      </p:sp>
      <p:sp>
        <p:nvSpPr>
          <p:cNvPr id="46104" name="TextBox 29"/>
          <p:cNvSpPr txBox="1">
            <a:spLocks noChangeArrowheads="1"/>
          </p:cNvSpPr>
          <p:nvPr/>
        </p:nvSpPr>
        <p:spPr bwMode="auto">
          <a:xfrm>
            <a:off x="1624013" y="4914900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Ujian </a:t>
            </a:r>
            <a:r>
              <a:rPr lang="id-ID" altLang="en-US"/>
              <a:t>level</a:t>
            </a:r>
            <a:r>
              <a:rPr lang="en-US" altLang="en-US"/>
              <a:t> dasar</a:t>
            </a:r>
          </a:p>
        </p:txBody>
      </p:sp>
      <p:sp>
        <p:nvSpPr>
          <p:cNvPr id="46105" name="TextBox 33"/>
          <p:cNvSpPr txBox="1">
            <a:spLocks noChangeArrowheads="1"/>
          </p:cNvSpPr>
          <p:nvPr/>
        </p:nvSpPr>
        <p:spPr bwMode="auto">
          <a:xfrm>
            <a:off x="1911350" y="119697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Level Ujian</a:t>
            </a:r>
          </a:p>
        </p:txBody>
      </p:sp>
      <p:sp>
        <p:nvSpPr>
          <p:cNvPr id="46106" name="TextBox 34"/>
          <p:cNvSpPr txBox="1">
            <a:spLocks noChangeArrowheads="1"/>
          </p:cNvSpPr>
          <p:nvPr/>
        </p:nvSpPr>
        <p:spPr bwMode="auto">
          <a:xfrm>
            <a:off x="3635375" y="1125538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Kompetensi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63938" y="1566863"/>
            <a:ext cx="1944687" cy="1141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area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563938" y="3359150"/>
            <a:ext cx="1944687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Analisis</a:t>
            </a:r>
            <a:r>
              <a:rPr lang="en-US" dirty="0"/>
              <a:t> &amp; </a:t>
            </a:r>
            <a:r>
              <a:rPr lang="en-US" dirty="0" err="1"/>
              <a:t>evaluasi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63938" y="4857750"/>
            <a:ext cx="1944687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Menjelaskan</a:t>
            </a:r>
            <a:r>
              <a:rPr lang="en-US" dirty="0"/>
              <a:t> &amp; </a:t>
            </a:r>
            <a:r>
              <a:rPr lang="en-US" dirty="0" err="1"/>
              <a:t>membedakan</a:t>
            </a:r>
            <a:endParaRPr lang="en-US" dirty="0"/>
          </a:p>
        </p:txBody>
      </p:sp>
      <p:sp>
        <p:nvSpPr>
          <p:cNvPr id="46110" name="TextBox 38"/>
          <p:cNvSpPr txBox="1">
            <a:spLocks noChangeArrowheads="1"/>
          </p:cNvSpPr>
          <p:nvPr/>
        </p:nvSpPr>
        <p:spPr bwMode="auto">
          <a:xfrm>
            <a:off x="5724525" y="11255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u="sng"/>
              <a:t>Rujukan IES</a:t>
            </a:r>
          </a:p>
        </p:txBody>
      </p:sp>
      <p:sp>
        <p:nvSpPr>
          <p:cNvPr id="46111" name="TextBox 39"/>
          <p:cNvSpPr txBox="1">
            <a:spLocks noChangeArrowheads="1"/>
          </p:cNvSpPr>
          <p:nvPr/>
        </p:nvSpPr>
        <p:spPr bwMode="auto">
          <a:xfrm>
            <a:off x="5724525" y="1712913"/>
            <a:ext cx="136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IES 8</a:t>
            </a:r>
          </a:p>
          <a:p>
            <a:pPr eaLnBrk="1" hangingPunct="1"/>
            <a:r>
              <a:rPr lang="en-US" altLang="en-US"/>
              <a:t>Advanced Level</a:t>
            </a:r>
          </a:p>
        </p:txBody>
      </p:sp>
      <p:sp>
        <p:nvSpPr>
          <p:cNvPr id="46112" name="TextBox 40"/>
          <p:cNvSpPr txBox="1">
            <a:spLocks noChangeArrowheads="1"/>
          </p:cNvSpPr>
          <p:nvPr/>
        </p:nvSpPr>
        <p:spPr bwMode="auto">
          <a:xfrm>
            <a:off x="5724525" y="3357563"/>
            <a:ext cx="1584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u="sng"/>
              <a:t>IES 2 – 6</a:t>
            </a:r>
          </a:p>
          <a:p>
            <a:pPr eaLnBrk="1" hangingPunct="1"/>
            <a:r>
              <a:rPr lang="en-US" altLang="en-US" u="sng"/>
              <a:t>Intermediate Level</a:t>
            </a:r>
          </a:p>
        </p:txBody>
      </p:sp>
      <p:sp>
        <p:nvSpPr>
          <p:cNvPr id="46113" name="TextBox 41"/>
          <p:cNvSpPr txBox="1">
            <a:spLocks noChangeArrowheads="1"/>
          </p:cNvSpPr>
          <p:nvPr/>
        </p:nvSpPr>
        <p:spPr bwMode="auto">
          <a:xfrm>
            <a:off x="5724525" y="4810125"/>
            <a:ext cx="14398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IES 1</a:t>
            </a:r>
          </a:p>
          <a:p>
            <a:pPr eaLnBrk="1" hangingPunct="1"/>
            <a:r>
              <a:rPr lang="en-US" altLang="en-US"/>
              <a:t>Foundation Level</a:t>
            </a:r>
          </a:p>
        </p:txBody>
      </p:sp>
      <p:sp>
        <p:nvSpPr>
          <p:cNvPr id="46114" name="TextBox 4"/>
          <p:cNvSpPr txBox="1">
            <a:spLocks noChangeArrowheads="1"/>
          </p:cNvSpPr>
          <p:nvPr/>
        </p:nvSpPr>
        <p:spPr bwMode="auto">
          <a:xfrm>
            <a:off x="7380288" y="1628775"/>
            <a:ext cx="151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1 mata ujian auditing lanjutan</a:t>
            </a:r>
          </a:p>
        </p:txBody>
      </p:sp>
      <p:sp>
        <p:nvSpPr>
          <p:cNvPr id="46115" name="TextBox 5"/>
          <p:cNvSpPr txBox="1">
            <a:spLocks noChangeArrowheads="1"/>
          </p:cNvSpPr>
          <p:nvPr/>
        </p:nvSpPr>
        <p:spPr bwMode="auto">
          <a:xfrm>
            <a:off x="7380288" y="356393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5 mata ujian</a:t>
            </a:r>
          </a:p>
        </p:txBody>
      </p:sp>
      <p:sp>
        <p:nvSpPr>
          <p:cNvPr id="46116" name="TextBox 6"/>
          <p:cNvSpPr txBox="1">
            <a:spLocks noChangeArrowheads="1"/>
          </p:cNvSpPr>
          <p:nvPr/>
        </p:nvSpPr>
        <p:spPr bwMode="auto">
          <a:xfrm>
            <a:off x="7380288" y="4932363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5 mata ujian</a:t>
            </a:r>
          </a:p>
        </p:txBody>
      </p:sp>
      <p:sp>
        <p:nvSpPr>
          <p:cNvPr id="46117" name="TextBox 7"/>
          <p:cNvSpPr txBox="1">
            <a:spLocks noChangeArrowheads="1"/>
          </p:cNvSpPr>
          <p:nvPr/>
        </p:nvSpPr>
        <p:spPr bwMode="auto">
          <a:xfrm>
            <a:off x="7380288" y="11969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u="sng"/>
              <a:t>Mata Ujian</a:t>
            </a:r>
          </a:p>
        </p:txBody>
      </p:sp>
      <p:sp>
        <p:nvSpPr>
          <p:cNvPr id="46118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1489AA-5CDE-4BE5-A0A8-990BF0759B74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28813" y="179388"/>
            <a:ext cx="6386512" cy="79692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Ujian Tingkat Dasar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b="1" smtClean="0"/>
              <a:t>5 mata ujian pada tingkat kemampuan dasar:</a:t>
            </a:r>
          </a:p>
          <a:p>
            <a:pPr lvl="1"/>
            <a:r>
              <a:rPr lang="en-US" altLang="en-US" sz="2200" smtClean="0"/>
              <a:t>Pengantar auditing &amp; asurans </a:t>
            </a:r>
          </a:p>
          <a:p>
            <a:pPr lvl="1"/>
            <a:r>
              <a:rPr lang="en-US" altLang="en-US" sz="2200" smtClean="0"/>
              <a:t>Akuntansi &amp; pelaporan keuangan</a:t>
            </a:r>
          </a:p>
          <a:p>
            <a:pPr lvl="1"/>
            <a:r>
              <a:rPr lang="en-US" altLang="en-US" sz="2200" smtClean="0"/>
              <a:t>Pengantar ekonomi makro &amp; mikro</a:t>
            </a:r>
          </a:p>
          <a:p>
            <a:pPr lvl="1"/>
            <a:r>
              <a:rPr lang="en-US" altLang="en-US" sz="2200" smtClean="0"/>
              <a:t>Pengantar manajemen, perpajakan &amp; hukum bisnis</a:t>
            </a:r>
          </a:p>
          <a:p>
            <a:pPr lvl="1"/>
            <a:r>
              <a:rPr lang="en-US" altLang="en-US" sz="2200" smtClean="0"/>
              <a:t>Akuntansi biaya, manajemen keuangan &amp; sistem informasi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3860800"/>
            <a:ext cx="8280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</a:t>
            </a:r>
            <a:r>
              <a:rPr lang="en-US" sz="2200" dirty="0" err="1"/>
              <a:t>ujian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ditentukan</a:t>
            </a:r>
            <a:r>
              <a:rPr lang="en-US" sz="2200" dirty="0"/>
              <a:t> learning outcomes-</a:t>
            </a:r>
            <a:r>
              <a:rPr lang="en-US" sz="2200" dirty="0" err="1"/>
              <a:t>nya</a:t>
            </a:r>
            <a:r>
              <a:rPr lang="en-US" sz="2200" dirty="0"/>
              <a:t>. </a:t>
            </a:r>
            <a:r>
              <a:rPr lang="en-US" sz="2200" dirty="0" err="1"/>
              <a:t>Contoh</a:t>
            </a:r>
            <a:r>
              <a:rPr lang="en-US" sz="2200" dirty="0"/>
              <a:t> LO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b="1" u="sng" dirty="0" err="1"/>
              <a:t>pengantar</a:t>
            </a:r>
            <a:r>
              <a:rPr lang="en-US" sz="2200" b="1" u="sng" dirty="0"/>
              <a:t> auditing &amp; </a:t>
            </a:r>
            <a:r>
              <a:rPr lang="en-US" sz="2200" b="1" u="sng" dirty="0" err="1"/>
              <a:t>asurans</a:t>
            </a:r>
            <a:r>
              <a:rPr lang="en-US" sz="2200" dirty="0"/>
              <a:t>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 err="1"/>
              <a:t>Menjelaskan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tahapan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audit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endParaRPr lang="en-US" sz="22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 err="1"/>
              <a:t>Menjelaskan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menerapkan</a:t>
            </a:r>
            <a:r>
              <a:rPr lang="en-US" sz="2200" dirty="0"/>
              <a:t> </a:t>
            </a:r>
            <a:r>
              <a:rPr lang="en-US" sz="2200" dirty="0" err="1"/>
              <a:t>prosedur</a:t>
            </a:r>
            <a:r>
              <a:rPr lang="en-US" sz="2200" dirty="0"/>
              <a:t> audit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pendapatan</a:t>
            </a:r>
            <a:r>
              <a:rPr lang="en-US" sz="2200" dirty="0"/>
              <a:t>, </a:t>
            </a:r>
            <a:r>
              <a:rPr lang="en-US" sz="2200" dirty="0" err="1"/>
              <a:t>dst</a:t>
            </a:r>
            <a:r>
              <a:rPr lang="en-US" sz="2200" dirty="0"/>
              <a:t>……. </a:t>
            </a:r>
          </a:p>
        </p:txBody>
      </p:sp>
      <p:sp>
        <p:nvSpPr>
          <p:cNvPr id="47109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E3FCD3-90D8-4F1A-B3A8-7D4552FB2FB7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71625" y="179388"/>
            <a:ext cx="7032625" cy="796925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Ujian Tingkat Profesional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100" smtClean="0"/>
              <a:t>5 mata ujian dengan tingkat kemampuan </a:t>
            </a:r>
            <a:r>
              <a:rPr lang="en-US" altLang="en-US" sz="2100" i="1" smtClean="0"/>
              <a:t>intermediate</a:t>
            </a:r>
            <a:r>
              <a:rPr lang="en-US" altLang="en-US" sz="2100" smtClean="0"/>
              <a:t>:</a:t>
            </a:r>
          </a:p>
          <a:p>
            <a:pPr lvl="1"/>
            <a:r>
              <a:rPr lang="en-US" altLang="en-US" sz="2100" smtClean="0"/>
              <a:t>Auditing, asurans &amp; etika profesi</a:t>
            </a:r>
          </a:p>
          <a:p>
            <a:pPr lvl="1"/>
            <a:r>
              <a:rPr lang="en-US" altLang="en-US" sz="2100" smtClean="0"/>
              <a:t>Akuntansi dan pelaporan keuangan lanjutan</a:t>
            </a:r>
          </a:p>
          <a:p>
            <a:pPr lvl="1"/>
            <a:r>
              <a:rPr lang="en-US" altLang="en-US" sz="2100" smtClean="0"/>
              <a:t>Akuntansi manajemen, manajemen keuangan dan teknologi informasi</a:t>
            </a:r>
          </a:p>
          <a:p>
            <a:pPr lvl="1"/>
            <a:r>
              <a:rPr lang="en-US" altLang="en-US" sz="2100" smtClean="0"/>
              <a:t>Strategi bisnis dan perpajakan lanjutan</a:t>
            </a:r>
          </a:p>
          <a:p>
            <a:pPr lvl="1"/>
            <a:r>
              <a:rPr lang="en-US" altLang="en-US" sz="2100" smtClean="0"/>
              <a:t>Manajemen risiko, tata kelola dan pengendalian internal</a:t>
            </a:r>
          </a:p>
          <a:p>
            <a:pPr lvl="1"/>
            <a:endParaRPr lang="en-US" altLang="en-US" sz="21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388" y="3933825"/>
            <a:ext cx="8785225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</a:t>
            </a:r>
            <a:r>
              <a:rPr lang="en-US" sz="2200" dirty="0" err="1"/>
              <a:t>ujian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ditentukan</a:t>
            </a:r>
            <a:r>
              <a:rPr lang="en-US" sz="2200" dirty="0"/>
              <a:t> LO. </a:t>
            </a:r>
            <a:r>
              <a:rPr lang="en-US" sz="2200" dirty="0" err="1"/>
              <a:t>Contoh</a:t>
            </a:r>
            <a:r>
              <a:rPr lang="en-US" sz="2200" dirty="0"/>
              <a:t> LO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auditing, </a:t>
            </a:r>
            <a:r>
              <a:rPr lang="en-US" sz="2200" dirty="0" err="1"/>
              <a:t>asurans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profesi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level </a:t>
            </a:r>
            <a:r>
              <a:rPr lang="en-US" sz="2200" dirty="0" err="1"/>
              <a:t>ini</a:t>
            </a:r>
            <a:r>
              <a:rPr lang="en-US" sz="2200" dirty="0"/>
              <a:t>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200" dirty="0" err="1"/>
              <a:t>Menyusun</a:t>
            </a:r>
            <a:r>
              <a:rPr lang="en-US" sz="2200" dirty="0"/>
              <a:t> </a:t>
            </a:r>
            <a:r>
              <a:rPr lang="en-US" sz="2200" dirty="0" err="1"/>
              <a:t>strategi</a:t>
            </a:r>
            <a:r>
              <a:rPr lang="en-US" sz="2200" dirty="0"/>
              <a:t> audit yang </a:t>
            </a:r>
            <a:r>
              <a:rPr lang="en-US" sz="2200" dirty="0" err="1"/>
              <a:t>tepat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audit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200" dirty="0" err="1"/>
              <a:t>Menilai</a:t>
            </a:r>
            <a:r>
              <a:rPr lang="en-US" sz="2200" dirty="0"/>
              <a:t> </a:t>
            </a:r>
            <a:r>
              <a:rPr lang="en-US" sz="2200" dirty="0" err="1"/>
              <a:t>risiko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saji</a:t>
            </a:r>
            <a:r>
              <a:rPr lang="en-US" sz="2200" dirty="0"/>
              <a:t> material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200" dirty="0" err="1"/>
              <a:t>Menerapkan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auditing yang </a:t>
            </a:r>
            <a:r>
              <a:rPr lang="en-US" sz="2200" dirty="0" err="1"/>
              <a:t>relevan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UU yang </a:t>
            </a:r>
            <a:r>
              <a:rPr lang="en-US" sz="2200" dirty="0" err="1"/>
              <a:t>berlaku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audit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endParaRPr lang="en-US" sz="2200" dirty="0"/>
          </a:p>
        </p:txBody>
      </p:sp>
      <p:sp>
        <p:nvSpPr>
          <p:cNvPr id="48133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84011C-68FA-45C1-8767-2B72DC18B581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43063" y="179388"/>
            <a:ext cx="6816725" cy="796925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Ujian Tingkat Lanjutan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smtClean="0"/>
              <a:t>1 mata ujian auditing lanjutan dengan kemampuan tingkat lanjut dengan keahlian profesional untuk menerapkan berbagai disiplin pengetahuan (menggabungkan) yang dilandasi nilai-nilai, etika dan perilaku profesional dalam audit atas laporan keuangan:</a:t>
            </a:r>
          </a:p>
          <a:p>
            <a:pPr lvl="1"/>
            <a:r>
              <a:rPr lang="en-US" altLang="en-US" sz="2200" smtClean="0"/>
              <a:t>Audit atas laporan keuangan</a:t>
            </a:r>
          </a:p>
          <a:p>
            <a:pPr lvl="1"/>
            <a:r>
              <a:rPr lang="en-US" altLang="en-US" sz="2200" smtClean="0"/>
              <a:t>Pelaporan dan akuntansi keuangan</a:t>
            </a:r>
          </a:p>
          <a:p>
            <a:pPr lvl="1"/>
            <a:r>
              <a:rPr lang="en-US" altLang="en-US" sz="2200" smtClean="0"/>
              <a:t>Tata kelola dan manajemen risiko</a:t>
            </a:r>
          </a:p>
          <a:p>
            <a:pPr lvl="1"/>
            <a:r>
              <a:rPr lang="en-US" altLang="en-US" sz="2200" smtClean="0"/>
              <a:t>Lingkungan bisnis</a:t>
            </a:r>
          </a:p>
          <a:p>
            <a:pPr lvl="1"/>
            <a:r>
              <a:rPr lang="en-US" altLang="en-US" sz="2200" smtClean="0"/>
              <a:t>Teknologi informasi</a:t>
            </a:r>
          </a:p>
          <a:p>
            <a:pPr lvl="1"/>
            <a:r>
              <a:rPr lang="en-US" altLang="en-US" sz="2200" smtClean="0"/>
              <a:t>Hukum bisnis dan ketentuan peraturan UU yang berlaku</a:t>
            </a:r>
          </a:p>
          <a:p>
            <a:pPr lvl="1"/>
            <a:r>
              <a:rPr lang="en-US" altLang="en-US" sz="2200" smtClean="0"/>
              <a:t>Keuangan dan manajemen keuangan</a:t>
            </a:r>
          </a:p>
          <a:p>
            <a:pPr lvl="1"/>
            <a:endParaRPr lang="en-US" altLang="en-US" sz="2200" smtClean="0"/>
          </a:p>
        </p:txBody>
      </p:sp>
      <p:sp>
        <p:nvSpPr>
          <p:cNvPr id="49156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07B95-904B-47E0-A954-F0959D8E4891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0" y="1428750"/>
            <a:ext cx="90678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S-1 :  Sarjana Ekonomi (Akuntansi) </a:t>
            </a:r>
            <a:r>
              <a:rPr lang="id-ID" altLang="en-US" sz="2300" b="1" smtClean="0">
                <a:cs typeface="Arial" charset="0"/>
              </a:rPr>
              <a:t>FEB UB</a:t>
            </a:r>
            <a:r>
              <a:rPr lang="id-ID" altLang="en-US" sz="2300" smtClean="0">
                <a:cs typeface="Arial" charset="0"/>
              </a:rPr>
              <a:t> (SE);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S-1 :  Sarjana Hukum (Pidana) </a:t>
            </a:r>
            <a:r>
              <a:rPr lang="id-ID" altLang="en-US" sz="2300" b="1" smtClean="0">
                <a:cs typeface="Arial" charset="0"/>
              </a:rPr>
              <a:t>FH UB </a:t>
            </a:r>
            <a:r>
              <a:rPr lang="id-ID" altLang="en-US" sz="2300" smtClean="0">
                <a:cs typeface="Arial" charset="0"/>
              </a:rPr>
              <a:t>(SH);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S-2 :  Magister Manajemen (Pemasaran) </a:t>
            </a:r>
            <a:r>
              <a:rPr lang="id-ID" altLang="en-US" sz="2300" b="1" smtClean="0">
                <a:cs typeface="Arial" charset="0"/>
              </a:rPr>
              <a:t>FEB UB </a:t>
            </a:r>
            <a:r>
              <a:rPr lang="id-ID" altLang="en-US" sz="2300" smtClean="0">
                <a:cs typeface="Arial" charset="0"/>
              </a:rPr>
              <a:t>(MM);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S-2 :  Magister Kenotariatan </a:t>
            </a:r>
            <a:r>
              <a:rPr lang="id-ID" altLang="en-US" sz="2300" b="1" smtClean="0">
                <a:cs typeface="Arial" charset="0"/>
              </a:rPr>
              <a:t>FH UB </a:t>
            </a:r>
            <a:r>
              <a:rPr lang="id-ID" altLang="en-US" sz="2300" smtClean="0">
                <a:cs typeface="Arial" charset="0"/>
              </a:rPr>
              <a:t>(M.Kn);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S-2 :  Magister Ekonomi Pembangunan </a:t>
            </a:r>
            <a:r>
              <a:rPr lang="id-ID" altLang="en-US" sz="2300" b="1" smtClean="0">
                <a:cs typeface="Arial" charset="0"/>
              </a:rPr>
              <a:t>FEB UGM </a:t>
            </a:r>
            <a:r>
              <a:rPr lang="id-ID" altLang="en-US" sz="2300" smtClean="0">
                <a:cs typeface="Arial" charset="0"/>
              </a:rPr>
              <a:t>(M.Ec.Dev);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S-2 :  Magister Psikologi Sosial </a:t>
            </a:r>
            <a:r>
              <a:rPr lang="id-ID" altLang="en-US" sz="2300" b="1" smtClean="0">
                <a:cs typeface="Arial" charset="0"/>
              </a:rPr>
              <a:t>UMM </a:t>
            </a:r>
            <a:r>
              <a:rPr lang="id-ID" altLang="en-US" sz="2300" smtClean="0">
                <a:cs typeface="Arial" charset="0"/>
              </a:rPr>
              <a:t>(M.Si);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S-3	:   Doktor Akuntansi (</a:t>
            </a:r>
            <a:r>
              <a:rPr lang="id-ID" altLang="en-US" sz="2300" i="1" smtClean="0">
                <a:cs typeface="Arial" charset="0"/>
              </a:rPr>
              <a:t>Forensic Accounting</a:t>
            </a:r>
            <a:r>
              <a:rPr lang="id-ID" altLang="en-US" sz="2300" smtClean="0">
                <a:cs typeface="Arial" charset="0"/>
              </a:rPr>
              <a:t>)  -  </a:t>
            </a:r>
            <a:r>
              <a:rPr lang="id-ID" altLang="en-US" sz="2300" b="1" smtClean="0">
                <a:cs typeface="Arial" charset="0"/>
              </a:rPr>
              <a:t>FEB UB </a:t>
            </a:r>
            <a:r>
              <a:rPr lang="id-ID" altLang="en-US" sz="2300" smtClean="0">
                <a:cs typeface="Arial" charset="0"/>
              </a:rPr>
              <a:t>(Dr);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id-ID" altLang="en-US" sz="2300" smtClean="0">
                <a:cs typeface="Arial" charset="0"/>
              </a:rPr>
              <a:t>S-3	:   Doktor Hukum (</a:t>
            </a:r>
            <a:r>
              <a:rPr lang="id-ID" altLang="en-US" sz="2300" i="1" smtClean="0">
                <a:cs typeface="Arial" charset="0"/>
              </a:rPr>
              <a:t>Legal Forensik Audit)</a:t>
            </a:r>
            <a:r>
              <a:rPr lang="id-ID" altLang="en-US" sz="2300" smtClean="0">
                <a:cs typeface="Arial" charset="0"/>
              </a:rPr>
              <a:t>  -  </a:t>
            </a:r>
            <a:r>
              <a:rPr lang="id-ID" altLang="en-US" sz="2300" b="1" smtClean="0">
                <a:cs typeface="Arial" charset="0"/>
              </a:rPr>
              <a:t>FH UB </a:t>
            </a:r>
            <a:r>
              <a:rPr lang="id-ID" altLang="en-US" sz="2300" smtClean="0">
                <a:cs typeface="Arial" charset="0"/>
              </a:rPr>
              <a:t>(Dr);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E8C77D-72A1-488A-8A0F-C9DDCEC4B4FE}" type="slidenum">
              <a:rPr lang="id-ID" altLang="en-US"/>
              <a:pPr eaLnBrk="1" hangingPunct="1"/>
              <a:t>3</a:t>
            </a:fld>
            <a:endParaRPr lang="id-ID" altLang="en-US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>
          <a:xfrm>
            <a:off x="1428750" y="228600"/>
            <a:ext cx="7337425" cy="914400"/>
          </a:xfrm>
        </p:spPr>
        <p:txBody>
          <a:bodyPr/>
          <a:lstStyle/>
          <a:p>
            <a:pPr eaLnBrk="1" hangingPunct="1"/>
            <a:r>
              <a:rPr lang="id-ID" altLang="en-US" smtClean="0">
                <a:solidFill>
                  <a:schemeClr val="tx1"/>
                </a:solidFill>
              </a:rPr>
              <a:t> </a:t>
            </a:r>
            <a:r>
              <a:rPr lang="id-ID" altLang="en-US" sz="3200" b="1" smtClean="0">
                <a:solidFill>
                  <a:schemeClr val="tx1"/>
                </a:solidFill>
              </a:rPr>
              <a:t>Pendidikan 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ank-you-no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8215370" cy="4286280"/>
          </a:xfrm>
          <a:effectLst>
            <a:softEdge rad="112500"/>
          </a:effectLst>
        </p:spPr>
      </p:pic>
      <p:sp>
        <p:nvSpPr>
          <p:cNvPr id="50179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6588F-5102-49BB-A1D0-D65F1FFFF02C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496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92275" y="179388"/>
            <a:ext cx="7272338" cy="796925"/>
          </a:xfrm>
          <a:prstGeom prst="rect">
            <a:avLst/>
          </a:prstGeom>
        </p:spPr>
        <p:txBody>
          <a:bodyPr anchor="ctr"/>
          <a:lstStyle/>
          <a:p>
            <a:pPr defTabSz="914400">
              <a:defRPr/>
            </a:pPr>
            <a:r>
              <a:rPr lang="en-US" sz="3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219200"/>
          <a:ext cx="87852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63513"/>
            <a:ext cx="7272338" cy="796925"/>
          </a:xfrm>
        </p:spPr>
        <p:txBody>
          <a:bodyPr/>
          <a:lstStyle/>
          <a:p>
            <a:r>
              <a:rPr lang="en-US" altLang="en-US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INSTITUT AKUNTAN PUBLIK INDONESIA</a:t>
            </a:r>
            <a:endParaRPr lang="en-US" altLang="en-US" sz="2400" b="1" noProof="1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INSTITUT AKUNTAN PUBLIK INDONESIA</a:t>
            </a:r>
            <a:endParaRPr lang="id-ID" altLang="en-US" sz="24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219200"/>
          <a:ext cx="87852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71625" y="179388"/>
            <a:ext cx="6959600" cy="796925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Misi </a:t>
            </a:r>
            <a:r>
              <a:rPr lang="id-ID" altLang="en-US" b="1" smtClean="0">
                <a:solidFill>
                  <a:schemeClr val="tx1"/>
                </a:solidFill>
              </a:rPr>
              <a:t>didirikannya </a:t>
            </a:r>
            <a:r>
              <a:rPr lang="en-US" altLang="en-US" b="1" smtClean="0">
                <a:solidFill>
                  <a:schemeClr val="tx1"/>
                </a:solidFill>
              </a:rPr>
              <a:t>IAPI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1628800"/>
            <a:ext cx="3888432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Menyediakan</a:t>
            </a:r>
            <a:r>
              <a:rPr lang="en-US" sz="2000" dirty="0"/>
              <a:t> SDM </a:t>
            </a:r>
            <a:r>
              <a:rPr lang="en-US" sz="2000" dirty="0" err="1"/>
              <a:t>profesi</a:t>
            </a:r>
            <a:r>
              <a:rPr lang="id-ID" sz="2000" dirty="0"/>
              <a:t>onal bidang </a:t>
            </a:r>
            <a:r>
              <a:rPr lang="en-US" sz="2000" dirty="0" err="1"/>
              <a:t>akuntansi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global </a:t>
            </a:r>
            <a:r>
              <a:rPr lang="en-US" sz="2000" dirty="0" err="1"/>
              <a:t>melalui</a:t>
            </a:r>
            <a:r>
              <a:rPr lang="en-US" sz="2000" dirty="0"/>
              <a:t> proses </a:t>
            </a:r>
            <a:r>
              <a:rPr lang="en-US" sz="2000" dirty="0" err="1"/>
              <a:t>rekrutmen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716016" y="1628800"/>
            <a:ext cx="3960440" cy="1872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00"/>
                </a:solidFill>
              </a:rPr>
              <a:t>Menyediakan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Profesi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Akuntan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Publik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Etik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berstandar</a:t>
            </a:r>
            <a:r>
              <a:rPr lang="en-US" sz="2400" dirty="0">
                <a:solidFill>
                  <a:srgbClr val="000000"/>
                </a:solidFill>
              </a:rPr>
              <a:t> international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3789040"/>
            <a:ext cx="3888432" cy="2160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Mendorong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peningkatan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kualitas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profesi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Akuntan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Publik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kelembagaan</a:t>
            </a:r>
            <a:r>
              <a:rPr lang="en-US" sz="2400" dirty="0">
                <a:solidFill>
                  <a:schemeClr val="tx1"/>
                </a:solidFill>
              </a:rPr>
              <a:t> KAP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6016" y="3789040"/>
            <a:ext cx="3960440" cy="2304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</a:rPr>
              <a:t>Mendorong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peningkatan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praktik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tatakelola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baik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</a:t>
            </a:r>
            <a:r>
              <a:rPr lang="id-ID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bidang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perekonomian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pengelolaan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negara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termasuk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pencegahan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korupsi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peningkatn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kualitas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pelaporan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keuangan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399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6F035E-58E8-4F31-B129-8268E0BC357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87675" y="0"/>
            <a:ext cx="4776788" cy="795338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Organisasi IAPI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79600" y="1912938"/>
            <a:ext cx="2471738" cy="7969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PENGURUS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1964261"/>
            <a:ext cx="2472267" cy="7450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PENGAWAS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8000" y="4178093"/>
            <a:ext cx="2472267" cy="9482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Dewan</a:t>
            </a:r>
            <a:r>
              <a:rPr lang="en-US" b="1" dirty="0">
                <a:solidFill>
                  <a:srgbClr val="000000"/>
                </a:solidFill>
              </a:rPr>
              <a:t> SPAP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8000" y="3183467"/>
            <a:ext cx="2472267" cy="965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Organisasi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Hubungan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Kelembagaan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15731" y="3183467"/>
            <a:ext cx="2472267" cy="965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Keanggotaan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Advokasi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42000" y="3183467"/>
            <a:ext cx="2472267" cy="965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Pendidikan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Pelatihan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Profesi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15733" y="4178093"/>
            <a:ext cx="2472267" cy="9482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Dewan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Sertifikasi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2000" y="4178093"/>
            <a:ext cx="2472267" cy="9482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Asistensi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Implementasi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Standar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Profesi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4133" y="5295693"/>
            <a:ext cx="2472267" cy="7976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Disiplin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Investigasi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55038" y="5295693"/>
            <a:ext cx="2472267" cy="7976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Komite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Kehormatan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Profesi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0263" y="1016000"/>
            <a:ext cx="2471737" cy="40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RUA</a:t>
            </a:r>
          </a:p>
        </p:txBody>
      </p:sp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3116263" y="2709863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44663" y="3014663"/>
            <a:ext cx="543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0263" y="3014663"/>
            <a:ext cx="0" cy="16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0" idx="0"/>
          </p:cNvCxnSpPr>
          <p:nvPr/>
        </p:nvCxnSpPr>
        <p:spPr>
          <a:xfrm flipH="1">
            <a:off x="4351338" y="3014663"/>
            <a:ext cx="0" cy="16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0" idx="0"/>
          </p:cNvCxnSpPr>
          <p:nvPr/>
        </p:nvCxnSpPr>
        <p:spPr>
          <a:xfrm>
            <a:off x="1744663" y="31829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0" idx="0"/>
          </p:cNvCxnSpPr>
          <p:nvPr/>
        </p:nvCxnSpPr>
        <p:spPr>
          <a:xfrm>
            <a:off x="1744663" y="3014663"/>
            <a:ext cx="0" cy="16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2"/>
          </p:cNvCxnSpPr>
          <p:nvPr/>
        </p:nvCxnSpPr>
        <p:spPr>
          <a:xfrm>
            <a:off x="4605338" y="142240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16263" y="1846263"/>
            <a:ext cx="3098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15063" y="1846263"/>
            <a:ext cx="0" cy="66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0"/>
            <a:endCxn id="4" idx="0"/>
          </p:cNvCxnSpPr>
          <p:nvPr/>
        </p:nvCxnSpPr>
        <p:spPr>
          <a:xfrm>
            <a:off x="3116263" y="19129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0" idx="1"/>
            <a:endCxn id="4" idx="3"/>
          </p:cNvCxnSpPr>
          <p:nvPr/>
        </p:nvCxnSpPr>
        <p:spPr>
          <a:xfrm flipH="1" flipV="1">
            <a:off x="4351338" y="2311400"/>
            <a:ext cx="525462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22938" y="3014663"/>
            <a:ext cx="0" cy="2281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3238" y="3048000"/>
            <a:ext cx="15875" cy="224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32138" y="1846263"/>
            <a:ext cx="0" cy="66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0" idx="3"/>
            <a:endCxn id="0" idx="1"/>
          </p:cNvCxnSpPr>
          <p:nvPr/>
        </p:nvCxnSpPr>
        <p:spPr>
          <a:xfrm>
            <a:off x="5588000" y="4652963"/>
            <a:ext cx="25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0" idx="3"/>
            <a:endCxn id="0" idx="1"/>
          </p:cNvCxnSpPr>
          <p:nvPr/>
        </p:nvCxnSpPr>
        <p:spPr>
          <a:xfrm>
            <a:off x="2979738" y="4652963"/>
            <a:ext cx="13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56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F66A12-8D8F-446E-B4A3-3597F79E27D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Wewenang </a:t>
            </a:r>
            <a:r>
              <a:rPr lang="id-ID" altLang="en-US" b="1" smtClean="0">
                <a:solidFill>
                  <a:schemeClr val="tx1"/>
                </a:solidFill>
              </a:rPr>
              <a:t>IAPI sesuai  </a:t>
            </a:r>
            <a:r>
              <a:rPr lang="en-US" altLang="en-US" b="1" smtClean="0">
                <a:solidFill>
                  <a:schemeClr val="tx1"/>
                </a:solidFill>
              </a:rPr>
              <a:t>UU 5/2011</a:t>
            </a:r>
            <a:endParaRPr lang="id-ID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570943" cy="474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Slide Number Placeholder 2"/>
          <p:cNvSpPr txBox="1">
            <a:spLocks/>
          </p:cNvSpPr>
          <p:nvPr/>
        </p:nvSpPr>
        <p:spPr bwMode="auto">
          <a:xfrm>
            <a:off x="7874000" y="6259513"/>
            <a:ext cx="1090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altLang="en-US"/>
              <a:t>5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DSIAPI-IAPI Presentation 11 Des 2008.ppt</Template>
  <TotalTime>20342</TotalTime>
  <Words>2193</Words>
  <Application>Microsoft Office PowerPoint</Application>
  <PresentationFormat>On-screen Show (4:3)</PresentationFormat>
  <Paragraphs>394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   RANCANG BANGUN  PROFESI AKUNTAN PUBLIK INDONESIA  DALAM RANGKA MENGHADAPI MEA  PADA AKHIR TAHUN 2015 </vt:lpstr>
      <vt:lpstr>Agenda Paparan </vt:lpstr>
      <vt:lpstr>Curicullume Vitae</vt:lpstr>
      <vt:lpstr> Pendidikan formal</vt:lpstr>
      <vt:lpstr>INSTITUT AKUNTAN PUBLIK INDONESIA</vt:lpstr>
      <vt:lpstr>INSTITUT AKUNTAN PUBLIK INDONESIA</vt:lpstr>
      <vt:lpstr>Misi didirikannya IAPI</vt:lpstr>
      <vt:lpstr>Organisasi IAPI</vt:lpstr>
      <vt:lpstr>Wewenang IAPI sesuai  UU 5/2011</vt:lpstr>
      <vt:lpstr>Kompetensi  Akuntan Publik</vt:lpstr>
      <vt:lpstr>Asean Economic Community 2015</vt:lpstr>
      <vt:lpstr>ASEAN MRA on Accountancy Services</vt:lpstr>
      <vt:lpstr>Movement Natural Persons via ACPA</vt:lpstr>
      <vt:lpstr>Kekuatan dan Peluang (1/2)</vt:lpstr>
      <vt:lpstr>Kekuatan dan Peluang (2/2)</vt:lpstr>
      <vt:lpstr>Kelemahan &amp; Tantangan (1/2)</vt:lpstr>
      <vt:lpstr>Kelemahan &amp; Tantangan (2/2)</vt:lpstr>
      <vt:lpstr>Apa Yang Harus Dilakukan Mahasiswa Untuk Menghadapi AEC 2015?</vt:lpstr>
      <vt:lpstr>PowerPoint Presentation</vt:lpstr>
      <vt:lpstr>Bagaimana Mendapatkan CPA of Indonesia?</vt:lpstr>
      <vt:lpstr>Cara Mendapatkan Izin Akuntan Publik?</vt:lpstr>
      <vt:lpstr>Kantor Akuntan Publik</vt:lpstr>
      <vt:lpstr>Kompetensi Profesional SDM KAP</vt:lpstr>
      <vt:lpstr>Kompetensi Profesional </vt:lpstr>
      <vt:lpstr>Ujian CPA</vt:lpstr>
      <vt:lpstr>Waktu dan Tempat CPA Exam</vt:lpstr>
      <vt:lpstr>Bentuk dan Tempat Ujian</vt:lpstr>
      <vt:lpstr>Mata Ujian CPA of Indonesia Exam</vt:lpstr>
      <vt:lpstr>PowerPoint Presentation</vt:lpstr>
      <vt:lpstr>PowerPoint Presentation</vt:lpstr>
      <vt:lpstr>PowerPoint Presentation</vt:lpstr>
      <vt:lpstr>PowerPoint Presentation</vt:lpstr>
      <vt:lpstr>Manual Mengunduh Contoh Soal Ujian CPA</vt:lpstr>
      <vt:lpstr>PowerPoint Presentation</vt:lpstr>
      <vt:lpstr>PowerPoint Presentation</vt:lpstr>
      <vt:lpstr>Rencana Pengembangan CPA of Indoensia</vt:lpstr>
      <vt:lpstr>Ujian Tingkat Dasar </vt:lpstr>
      <vt:lpstr>Ujian Tingkat Profesional</vt:lpstr>
      <vt:lpstr>Ujian Tingkat Lanjutan</vt:lpstr>
      <vt:lpstr>PowerPoint Presentation</vt:lpstr>
      <vt:lpstr>PowerPoint Presentation</vt:lpstr>
    </vt:vector>
  </TitlesOfParts>
  <Company>Arghajata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Cetak Biru Sertifikasi</dc:title>
  <dc:creator>Bayu Susilo</dc:creator>
  <cp:lastModifiedBy>afifudin</cp:lastModifiedBy>
  <cp:revision>685</cp:revision>
  <dcterms:created xsi:type="dcterms:W3CDTF">2010-11-24T00:50:13Z</dcterms:created>
  <dcterms:modified xsi:type="dcterms:W3CDTF">2015-04-23T02:16:45Z</dcterms:modified>
</cp:coreProperties>
</file>